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Masters/slideMaster1.xml" ContentType="application/vnd.openxmlformats-officedocument.presentationml.slideMaster+xml"/>
  <Override PartName="/ppt/notesSlides/notesSlide48.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49.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82"/>
  </p:notesMasterIdLst>
  <p:sldIdLst>
    <p:sldId id="256" r:id="rId2"/>
    <p:sldId id="483" r:id="rId3"/>
    <p:sldId id="492" r:id="rId4"/>
    <p:sldId id="485" r:id="rId5"/>
    <p:sldId id="275" r:id="rId6"/>
    <p:sldId id="530" r:id="rId7"/>
    <p:sldId id="291" r:id="rId8"/>
    <p:sldId id="276" r:id="rId9"/>
    <p:sldId id="493" r:id="rId10"/>
    <p:sldId id="277" r:id="rId11"/>
    <p:sldId id="278" r:id="rId12"/>
    <p:sldId id="520" r:id="rId13"/>
    <p:sldId id="283" r:id="rId14"/>
    <p:sldId id="533" r:id="rId15"/>
    <p:sldId id="284" r:id="rId16"/>
    <p:sldId id="534" r:id="rId17"/>
    <p:sldId id="532" r:id="rId18"/>
    <p:sldId id="285" r:id="rId19"/>
    <p:sldId id="286" r:id="rId20"/>
    <p:sldId id="287" r:id="rId21"/>
    <p:sldId id="288" r:id="rId22"/>
    <p:sldId id="289" r:id="rId23"/>
    <p:sldId id="290" r:id="rId24"/>
    <p:sldId id="292" r:id="rId25"/>
    <p:sldId id="535" r:id="rId26"/>
    <p:sldId id="293" r:id="rId27"/>
    <p:sldId id="521" r:id="rId28"/>
    <p:sldId id="295" r:id="rId29"/>
    <p:sldId id="539" r:id="rId30"/>
    <p:sldId id="297" r:id="rId31"/>
    <p:sldId id="298" r:id="rId32"/>
    <p:sldId id="299" r:id="rId33"/>
    <p:sldId id="540" r:id="rId34"/>
    <p:sldId id="300" r:id="rId35"/>
    <p:sldId id="301" r:id="rId36"/>
    <p:sldId id="302" r:id="rId37"/>
    <p:sldId id="541" r:id="rId38"/>
    <p:sldId id="303" r:id="rId39"/>
    <p:sldId id="542" r:id="rId40"/>
    <p:sldId id="304" r:id="rId41"/>
    <p:sldId id="305" r:id="rId42"/>
    <p:sldId id="306" r:id="rId43"/>
    <p:sldId id="307" r:id="rId44"/>
    <p:sldId id="543" r:id="rId45"/>
    <p:sldId id="308" r:id="rId46"/>
    <p:sldId id="544" r:id="rId47"/>
    <p:sldId id="526" r:id="rId48"/>
    <p:sldId id="310" r:id="rId49"/>
    <p:sldId id="525" r:id="rId50"/>
    <p:sldId id="546" r:id="rId51"/>
    <p:sldId id="527" r:id="rId52"/>
    <p:sldId id="545" r:id="rId53"/>
    <p:sldId id="522" r:id="rId54"/>
    <p:sldId id="312" r:id="rId55"/>
    <p:sldId id="313" r:id="rId56"/>
    <p:sldId id="496" r:id="rId57"/>
    <p:sldId id="497" r:id="rId58"/>
    <p:sldId id="498" r:id="rId59"/>
    <p:sldId id="499" r:id="rId60"/>
    <p:sldId id="500" r:id="rId61"/>
    <p:sldId id="501" r:id="rId62"/>
    <p:sldId id="502" r:id="rId63"/>
    <p:sldId id="503" r:id="rId64"/>
    <p:sldId id="504" r:id="rId65"/>
    <p:sldId id="513" r:id="rId66"/>
    <p:sldId id="514" r:id="rId67"/>
    <p:sldId id="518" r:id="rId68"/>
    <p:sldId id="519" r:id="rId69"/>
    <p:sldId id="506" r:id="rId70"/>
    <p:sldId id="515" r:id="rId71"/>
    <p:sldId id="517" r:id="rId72"/>
    <p:sldId id="538" r:id="rId73"/>
    <p:sldId id="531" r:id="rId74"/>
    <p:sldId id="523" r:id="rId75"/>
    <p:sldId id="333" r:id="rId76"/>
    <p:sldId id="536" r:id="rId77"/>
    <p:sldId id="537" r:id="rId78"/>
    <p:sldId id="524" r:id="rId79"/>
    <p:sldId id="528" r:id="rId80"/>
    <p:sldId id="479" r:id="rId8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ila Leatherman" initials="" lastIdx="2" clrIdx="0"/>
  <p:cmAuthor id="2" name="Ian Housman" initials="" lastIdx="1" clrIdx="1"/>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404040"/>
    <a:srgbClr val="FFFFFF"/>
    <a:srgbClr val="D65826"/>
    <a:srgbClr val="0CA69C"/>
    <a:srgbClr val="0E2C16"/>
    <a:srgbClr val="144120"/>
    <a:srgbClr val="1B572B"/>
    <a:srgbClr val="0E2C3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93" autoAdjust="0"/>
    <p:restoredTop sz="95226" autoAdjust="0"/>
  </p:normalViewPr>
  <p:slideViewPr>
    <p:cSldViewPr snapToGrid="0" snapToObjects="1">
      <p:cViewPr varScale="1">
        <p:scale>
          <a:sx n="105" d="100"/>
          <a:sy n="105" d="100"/>
        </p:scale>
        <p:origin x="660" y="114"/>
      </p:cViewPr>
      <p:guideLst/>
    </p:cSldViewPr>
  </p:slideViewPr>
  <p:notesTextViewPr>
    <p:cViewPr>
      <p:scale>
        <a:sx n="3" d="2"/>
        <a:sy n="3" d="2"/>
      </p:scale>
      <p:origin x="0" y="0"/>
    </p:cViewPr>
  </p:notesTextViewPr>
  <p:notesViewPr>
    <p:cSldViewPr snapToGrid="0" snapToObjects="1">
      <p:cViewPr varScale="1">
        <p:scale>
          <a:sx n="65" d="100"/>
          <a:sy n="65" d="100"/>
        </p:scale>
        <p:origin x="2376" y="53"/>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presProps" Target="presProps.xml"/><Relationship Id="rId89" Type="http://schemas.openxmlformats.org/officeDocument/2006/relationships/customXml" Target="../customXml/item2.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customXml" Target="../customXml/item3.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commentAuthors" Target="commentAuthors.xml"/><Relationship Id="rId88" Type="http://schemas.openxmlformats.org/officeDocument/2006/relationships/customXml" Target="../customXml/item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tableStyles" Target="tableStyles.xml"/><Relationship Id="rId61" Type="http://schemas.openxmlformats.org/officeDocument/2006/relationships/slide" Target="slides/slide60.xml"/><Relationship Id="rId82" Type="http://schemas.openxmlformats.org/officeDocument/2006/relationships/notesMaster" Target="notesMasters/notesMaster1.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80FA9E-3E18-9E4C-BE6A-7A57A0ADDE48}" type="datetimeFigureOut">
              <a:rPr lang="en-US" smtClean="0"/>
              <a:t>4/13/2026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063057-454A-9845-A04E-96451944981D}" type="slidenum">
              <a:rPr lang="en-US" smtClean="0"/>
              <a:t>‹#›</a:t>
            </a:fld>
            <a:endParaRPr lang="en-US"/>
          </a:p>
        </p:txBody>
      </p:sp>
    </p:spTree>
    <p:extLst>
      <p:ext uri="{BB962C8B-B14F-4D97-AF65-F5344CB8AC3E}">
        <p14:creationId xmlns:p14="http://schemas.microsoft.com/office/powerpoint/2010/main" val="11330084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g2472af94f00_0_1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0" name="Google Shape;310;g2472af94f00_0_1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rPr>
              <a:t>If you’ve worked with GEE at all, you’re familiar with the data catalog. You’ve heard about the petabytes of data that are stored there. And it’s impressive! There are decades worth of imagery data, supporting terrestrial and aquatic datasets, land cover, elevation, etc. And all we have to do is figure out how to use it. You’re watching this training, you know what it’s about. </a:t>
            </a:r>
            <a:endParaRPr dirty="0">
              <a:solidFill>
                <a:schemeClr val="dk1"/>
              </a:solidFill>
            </a:endParaRPr>
          </a:p>
          <a:p>
            <a:pPr marL="0" lvl="0" indent="0" algn="l" rtl="0">
              <a:spcBef>
                <a:spcPts val="0"/>
              </a:spcBef>
              <a:spcAft>
                <a:spcPts val="0"/>
              </a:spcAft>
              <a:buNone/>
            </a:pPr>
            <a:endParaRPr dirty="0">
              <a:solidFill>
                <a:schemeClr val="dk1"/>
              </a:solidFill>
            </a:endParaRPr>
          </a:p>
          <a:p>
            <a:pPr marL="0" lvl="0" indent="0" algn="l" rtl="0">
              <a:spcBef>
                <a:spcPts val="0"/>
              </a:spcBef>
              <a:spcAft>
                <a:spcPts val="0"/>
              </a:spcAft>
              <a:buNone/>
            </a:pPr>
            <a:r>
              <a:rPr lang="en" dirty="0">
                <a:solidFill>
                  <a:schemeClr val="dk1"/>
                </a:solidFill>
              </a:rPr>
              <a:t>The US Forest Service has the same objectives as many of you all– use these data to understand patterns in how our landscape has changed in the past, and monitor how it continues to change in the future. </a:t>
            </a:r>
            <a:endParaRPr dirty="0">
              <a:solidFill>
                <a:schemeClr val="dk1"/>
              </a:solidFill>
            </a:endParaRPr>
          </a:p>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 cloud-based geospatial processing platform for executing large-scale environmental data analysis. </a:t>
            </a:r>
          </a:p>
          <a:p>
            <a:r>
              <a:rPr lang="en-US" dirty="0"/>
              <a:t>- Remote sensing and geospatial data archive:</a:t>
            </a:r>
          </a:p>
          <a:p>
            <a:pPr lvl="1"/>
            <a:r>
              <a:rPr lang="en-US" dirty="0"/>
              <a:t>Petabytes of data in one location</a:t>
            </a:r>
          </a:p>
          <a:p>
            <a:endParaRPr lang="en-US" dirty="0"/>
          </a:p>
          <a:p>
            <a:endParaRPr lang="en-US" dirty="0"/>
          </a:p>
        </p:txBody>
      </p:sp>
      <p:sp>
        <p:nvSpPr>
          <p:cNvPr id="4" name="Slide Number Placeholder 3"/>
          <p:cNvSpPr>
            <a:spLocks noGrp="1"/>
          </p:cNvSpPr>
          <p:nvPr>
            <p:ph type="sldNum" sz="quarter" idx="5"/>
          </p:nvPr>
        </p:nvSpPr>
        <p:spPr/>
        <p:txBody>
          <a:bodyPr/>
          <a:lstStyle/>
          <a:p>
            <a:fld id="{62063057-454A-9845-A04E-96451944981D}" type="slidenum">
              <a:rPr lang="en-US" smtClean="0"/>
              <a:t>6</a:t>
            </a:fld>
            <a:endParaRPr lang="en-US"/>
          </a:p>
        </p:txBody>
      </p:sp>
    </p:spTree>
    <p:extLst>
      <p:ext uri="{BB962C8B-B14F-4D97-AF65-F5344CB8AC3E}">
        <p14:creationId xmlns:p14="http://schemas.microsoft.com/office/powerpoint/2010/main" val="10148581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g2765cbd1415_0_2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1" name="Google Shape;571;g2765cbd1415_0_2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dirty="0"/>
              <a:t>The reason why this is possible is that earth observing satellites have been circling the globe since the 1960s and routinely doing so since 1984 using a satellite system called Landsat.</a:t>
            </a:r>
            <a:endParaRPr dirty="0"/>
          </a:p>
          <a:p>
            <a:pPr marL="457200" lvl="0" indent="-317500" algn="l" rtl="0">
              <a:spcBef>
                <a:spcPts val="0"/>
              </a:spcBef>
              <a:spcAft>
                <a:spcPts val="0"/>
              </a:spcAft>
              <a:buSzPts val="1400"/>
              <a:buChar char="●"/>
            </a:pPr>
            <a:r>
              <a:rPr lang="en" dirty="0"/>
              <a:t>In this animation you see how Landsat collects a narrow ribbon of imagery over the globe every day, skipping forward a little each day to cover the entire globe.</a:t>
            </a:r>
            <a:endParaRPr dirty="0"/>
          </a:p>
          <a:p>
            <a:pPr marL="457200" lvl="0" indent="-317500" algn="l" rtl="0">
              <a:spcBef>
                <a:spcPts val="0"/>
              </a:spcBef>
              <a:spcAft>
                <a:spcPts val="0"/>
              </a:spcAft>
              <a:buSzPts val="1400"/>
              <a:buChar char="●"/>
            </a:pPr>
            <a:r>
              <a:rPr lang="en" dirty="0"/>
              <a:t>Every 16 days Landsat completes this worldwide image and starts over again.</a:t>
            </a:r>
            <a:endParaRPr dirty="0"/>
          </a:p>
          <a:p>
            <a:pPr marL="457200" lvl="0" indent="-317500" algn="l" rtl="0">
              <a:spcBef>
                <a:spcPts val="0"/>
              </a:spcBef>
              <a:spcAft>
                <a:spcPts val="0"/>
              </a:spcAft>
              <a:buSzPts val="1400"/>
              <a:buChar char="●"/>
            </a:pPr>
            <a:r>
              <a:rPr lang="en" dirty="0"/>
              <a:t>Unfortunately until recently, being able to unlock the information in all of these images has been technically and economically impossible.	</a:t>
            </a:r>
            <a:endParaRPr dirty="0"/>
          </a:p>
          <a:p>
            <a:pPr marL="457200" lvl="0" indent="-317500" algn="l" rtl="0">
              <a:spcBef>
                <a:spcPts val="0"/>
              </a:spcBef>
              <a:spcAft>
                <a:spcPts val="0"/>
              </a:spcAft>
              <a:buSzPts val="1400"/>
              <a:buChar char="●"/>
            </a:pPr>
            <a:r>
              <a:rPr lang="en" dirty="0"/>
              <a:t>Only in the past decade we have been able to reveal some of the information contained in those images.</a:t>
            </a:r>
            <a:endParaRPr dirty="0"/>
          </a:p>
          <a:p>
            <a:pPr marL="457200" lvl="0" indent="0" algn="l" rtl="0">
              <a:spcBef>
                <a:spcPts val="0"/>
              </a:spcBef>
              <a:spcAft>
                <a:spcPts val="0"/>
              </a:spcAft>
              <a:buNone/>
            </a:pPr>
            <a:endParaRPr dirty="0"/>
          </a:p>
          <a:p>
            <a:pPr marL="457200" lvl="0" indent="-317500" algn="l" rtl="0">
              <a:spcBef>
                <a:spcPts val="0"/>
              </a:spcBef>
              <a:spcAft>
                <a:spcPts val="0"/>
              </a:spcAft>
              <a:buSzPts val="1400"/>
              <a:buChar char="●"/>
            </a:pPr>
            <a:r>
              <a:rPr lang="en" dirty="0"/>
              <a:t>And the computation capabilities of GEE mean that we can chug through all of those data</a:t>
            </a:r>
            <a:endParaRPr dirty="0"/>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g27e1faba569_0_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0" name="Google Shape;320;g27e1faba569_0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Long term / decadal trend monitoring is where we’re focusing today</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g27e1faba569_0_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0" name="Google Shape;320;g27e1faba569_0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Long term / decadal trend monitoring is where we’re focusing today</a:t>
            </a:r>
            <a:endParaRPr dirty="0"/>
          </a:p>
        </p:txBody>
      </p:sp>
    </p:spTree>
    <p:extLst>
      <p:ext uri="{BB962C8B-B14F-4D97-AF65-F5344CB8AC3E}">
        <p14:creationId xmlns:p14="http://schemas.microsoft.com/office/powerpoint/2010/main" val="10786629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27e1faba569_0_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27e1faba569_0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Describe each bolded title - refer to links as examples of what we’ve done. </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 dirty="0"/>
              <a:t>In the USFS use case, Earth engine: </a:t>
            </a:r>
            <a:endParaRPr dirty="0"/>
          </a:p>
          <a:p>
            <a:pPr marL="457200" lvl="0" indent="-317500" algn="l" rtl="0">
              <a:spcBef>
                <a:spcPts val="0"/>
              </a:spcBef>
              <a:spcAft>
                <a:spcPts val="0"/>
              </a:spcAft>
              <a:buSzPts val="1400"/>
              <a:buChar char="●"/>
            </a:pPr>
            <a:r>
              <a:rPr lang="en" dirty="0"/>
              <a:t>Vastly powerful applications</a:t>
            </a:r>
            <a:endParaRPr dirty="0"/>
          </a:p>
          <a:p>
            <a:pPr marL="457200" lvl="0" indent="-317500" algn="l" rtl="0">
              <a:spcBef>
                <a:spcPts val="0"/>
              </a:spcBef>
              <a:spcAft>
                <a:spcPts val="0"/>
              </a:spcAft>
              <a:buSzPts val="1400"/>
              <a:buChar char="●"/>
            </a:pPr>
            <a:r>
              <a:rPr lang="en" dirty="0"/>
              <a:t>Can go over large spatial and temporal scales</a:t>
            </a:r>
            <a:endParaRPr dirty="0"/>
          </a:p>
          <a:p>
            <a:pPr marL="457200" lvl="0" indent="-317500" algn="l" rtl="0">
              <a:spcBef>
                <a:spcPts val="0"/>
              </a:spcBef>
              <a:spcAft>
                <a:spcPts val="0"/>
              </a:spcAft>
              <a:buSzPts val="1400"/>
              <a:buChar char="●"/>
            </a:pPr>
            <a:r>
              <a:rPr lang="en" dirty="0"/>
              <a:t>Relies on the EE API for part or all of the workflow</a:t>
            </a:r>
            <a:endParaRPr dirty="0"/>
          </a:p>
          <a:p>
            <a:pPr marL="457200" lvl="0" indent="-317500" algn="l" rtl="0">
              <a:spcBef>
                <a:spcPts val="0"/>
              </a:spcBef>
              <a:spcAft>
                <a:spcPts val="0"/>
              </a:spcAft>
              <a:buSzPts val="1400"/>
              <a:buChar char="●"/>
            </a:pPr>
            <a:r>
              <a:rPr lang="en" dirty="0"/>
              <a:t>Often needs other specialized tools or libraries</a:t>
            </a:r>
            <a:endParaRPr dirty="0"/>
          </a:p>
          <a:p>
            <a:pPr marL="0" lvl="0" indent="0" algn="l" rtl="0">
              <a:spcBef>
                <a:spcPts val="0"/>
              </a:spcBef>
              <a:spcAft>
                <a:spcPts val="0"/>
              </a:spcAft>
              <a:buClr>
                <a:schemeClr val="dk1"/>
              </a:buClr>
              <a:buSzPts val="1100"/>
              <a:buFont typeface="Arial"/>
              <a:buNone/>
            </a:pPr>
            <a:endParaRPr dirty="0"/>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9"/>
        <p:cNvGrpSpPr/>
        <p:nvPr/>
      </p:nvGrpSpPr>
      <p:grpSpPr>
        <a:xfrm>
          <a:off x="0" y="0"/>
          <a:ext cx="0" cy="0"/>
          <a:chOff x="0" y="0"/>
          <a:chExt cx="0" cy="0"/>
        </a:xfrm>
      </p:grpSpPr>
      <p:sp>
        <p:nvSpPr>
          <p:cNvPr id="340" name="Google Shape;340;g286af499cc7_2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1" name="Google Shape;341;g286af499cc7_2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For this workshop, we’ll specifically be talking about LCMS. – which is just one example of how the USFS uses EE.</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 dirty="0"/>
              <a:t>LCMS produces annual layers of vegetation cover change, land cover, and land use for the contiguous united states, alaska, puerto rico, and the us virgin islands</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4"/>
        <p:cNvGrpSpPr/>
        <p:nvPr/>
      </p:nvGrpSpPr>
      <p:grpSpPr>
        <a:xfrm>
          <a:off x="0" y="0"/>
          <a:ext cx="0" cy="0"/>
          <a:chOff x="0" y="0"/>
          <a:chExt cx="0" cy="0"/>
        </a:xfrm>
      </p:grpSpPr>
      <p:sp>
        <p:nvSpPr>
          <p:cNvPr id="435" name="Google Shape;435;g23d60240ad6_0_7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6" name="Google Shape;436;g23d60240ad6_0_7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dirty="0"/>
              <a:t>DUPE FOR ACCESSIBLE IMAGE</a:t>
            </a:r>
          </a:p>
          <a:p>
            <a:pPr marL="0" lvl="0" indent="0" algn="l" rtl="0">
              <a:spcBef>
                <a:spcPts val="0"/>
              </a:spcBef>
              <a:spcAft>
                <a:spcPts val="0"/>
              </a:spcAft>
              <a:buClr>
                <a:schemeClr val="dk1"/>
              </a:buClr>
              <a:buSzPts val="1100"/>
              <a:buFont typeface="Arial"/>
              <a:buNone/>
            </a:pPr>
            <a:endParaRPr lang="en" dirty="0"/>
          </a:p>
          <a:p>
            <a:pPr marL="0" lvl="0" indent="0" algn="l" rtl="0">
              <a:spcBef>
                <a:spcPts val="0"/>
              </a:spcBef>
              <a:spcAft>
                <a:spcPts val="0"/>
              </a:spcAft>
              <a:buClr>
                <a:schemeClr val="dk1"/>
              </a:buClr>
              <a:buSzPts val="1100"/>
              <a:buFont typeface="Arial"/>
              <a:buNone/>
            </a:pPr>
            <a:r>
              <a:rPr lang="en" dirty="0"/>
              <a:t>LCMS is an ensemble-based change detection system that leverages the Landsat and Sentinel-2 data record to produce pixel-based maps of vegetative loss &amp; gain as well as land cover and land use for every year since 1985.</a:t>
            </a:r>
            <a:endParaRPr dirty="0"/>
          </a:p>
          <a:p>
            <a:pPr marL="0" lvl="0" indent="0" algn="l" rtl="0">
              <a:spcBef>
                <a:spcPts val="0"/>
              </a:spcBef>
              <a:spcAft>
                <a:spcPts val="0"/>
              </a:spcAft>
              <a:buNone/>
            </a:pPr>
            <a:r>
              <a:rPr lang="en" dirty="0"/>
              <a:t>We can think of this as the story of a place.</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4"/>
        <p:cNvGrpSpPr/>
        <p:nvPr/>
      </p:nvGrpSpPr>
      <p:grpSpPr>
        <a:xfrm>
          <a:off x="0" y="0"/>
          <a:ext cx="0" cy="0"/>
          <a:chOff x="0" y="0"/>
          <a:chExt cx="0" cy="0"/>
        </a:xfrm>
      </p:grpSpPr>
      <p:sp>
        <p:nvSpPr>
          <p:cNvPr id="435" name="Google Shape;435;g23d60240ad6_0_7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6" name="Google Shape;436;g23d60240ad6_0_7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dirty="0"/>
              <a:t>LCMS is an ensemble-based change detection system that leverages the Landsat and Sentinel-2 data record to produce pixel-based maps of vegetative loss &amp; gain as well as land cover and land use for every year since 1985.</a:t>
            </a:r>
            <a:endParaRPr dirty="0"/>
          </a:p>
          <a:p>
            <a:pPr marL="0" lvl="0" indent="0" algn="l" rtl="0">
              <a:spcBef>
                <a:spcPts val="0"/>
              </a:spcBef>
              <a:spcAft>
                <a:spcPts val="0"/>
              </a:spcAft>
              <a:buNone/>
            </a:pPr>
            <a:r>
              <a:rPr lang="en" dirty="0"/>
              <a:t>We can think of this as the story of a place.</a:t>
            </a:r>
            <a:endParaRPr dirty="0"/>
          </a:p>
        </p:txBody>
      </p:sp>
    </p:spTree>
    <p:extLst>
      <p:ext uri="{BB962C8B-B14F-4D97-AF65-F5344CB8AC3E}">
        <p14:creationId xmlns:p14="http://schemas.microsoft.com/office/powerpoint/2010/main" val="6263641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9"/>
        <p:cNvGrpSpPr/>
        <p:nvPr/>
      </p:nvGrpSpPr>
      <p:grpSpPr>
        <a:xfrm>
          <a:off x="0" y="0"/>
          <a:ext cx="0" cy="0"/>
          <a:chOff x="0" y="0"/>
          <a:chExt cx="0" cy="0"/>
        </a:xfrm>
      </p:grpSpPr>
      <p:sp>
        <p:nvSpPr>
          <p:cNvPr id="480" name="Google Shape;480;g23d60240ad6_0_7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1" name="Google Shape;481;g23d60240ad6_0_7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DUPE FOR ACCESSIBLE IMAGES</a:t>
            </a:r>
          </a:p>
          <a:p>
            <a:pPr marL="0" lvl="0" indent="0" algn="l" rtl="0">
              <a:spcBef>
                <a:spcPts val="0"/>
              </a:spcBef>
              <a:spcAft>
                <a:spcPts val="0"/>
              </a:spcAft>
              <a:buNone/>
            </a:pPr>
            <a:endParaRPr lang="en" dirty="0"/>
          </a:p>
          <a:p>
            <a:pPr marL="0" lvl="0" indent="0" algn="l" rtl="0">
              <a:spcBef>
                <a:spcPts val="0"/>
              </a:spcBef>
              <a:spcAft>
                <a:spcPts val="0"/>
              </a:spcAft>
              <a:buNone/>
            </a:pPr>
            <a:r>
              <a:rPr lang="en" dirty="0"/>
              <a:t>Hawaii is forthcoming </a:t>
            </a: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9"/>
        <p:cNvGrpSpPr/>
        <p:nvPr/>
      </p:nvGrpSpPr>
      <p:grpSpPr>
        <a:xfrm>
          <a:off x="0" y="0"/>
          <a:ext cx="0" cy="0"/>
          <a:chOff x="0" y="0"/>
          <a:chExt cx="0" cy="0"/>
        </a:xfrm>
      </p:grpSpPr>
      <p:sp>
        <p:nvSpPr>
          <p:cNvPr id="480" name="Google Shape;480;g23d60240ad6_0_7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1" name="Google Shape;481;g23d60240ad6_0_7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 dirty="0"/>
          </a:p>
          <a:p>
            <a:pPr marL="0" lvl="0" indent="0" algn="l" rtl="0">
              <a:spcBef>
                <a:spcPts val="0"/>
              </a:spcBef>
              <a:spcAft>
                <a:spcPts val="0"/>
              </a:spcAft>
              <a:buNone/>
            </a:pPr>
            <a:r>
              <a:rPr lang="en" dirty="0"/>
              <a:t>Hawaii is forthcoming </a:t>
            </a:r>
            <a:endParaRPr dirty="0"/>
          </a:p>
        </p:txBody>
      </p:sp>
    </p:spTree>
    <p:extLst>
      <p:ext uri="{BB962C8B-B14F-4D97-AF65-F5344CB8AC3E}">
        <p14:creationId xmlns:p14="http://schemas.microsoft.com/office/powerpoint/2010/main" val="18193831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9"/>
        <p:cNvGrpSpPr/>
        <p:nvPr/>
      </p:nvGrpSpPr>
      <p:grpSpPr>
        <a:xfrm>
          <a:off x="0" y="0"/>
          <a:ext cx="0" cy="0"/>
          <a:chOff x="0" y="0"/>
          <a:chExt cx="0" cy="0"/>
        </a:xfrm>
      </p:grpSpPr>
      <p:sp>
        <p:nvSpPr>
          <p:cNvPr id="480" name="Google Shape;480;g23d60240ad6_0_7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1" name="Google Shape;481;g23d60240ad6_0_7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Hawaii is forthcoming </a:t>
            </a:r>
            <a:endParaRPr dirty="0"/>
          </a:p>
        </p:txBody>
      </p:sp>
    </p:spTree>
    <p:extLst>
      <p:ext uri="{BB962C8B-B14F-4D97-AF65-F5344CB8AC3E}">
        <p14:creationId xmlns:p14="http://schemas.microsoft.com/office/powerpoint/2010/main" val="20466782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5"/>
        <p:cNvGrpSpPr/>
        <p:nvPr/>
      </p:nvGrpSpPr>
      <p:grpSpPr>
        <a:xfrm>
          <a:off x="0" y="0"/>
          <a:ext cx="0" cy="0"/>
          <a:chOff x="0" y="0"/>
          <a:chExt cx="0" cy="0"/>
        </a:xfrm>
      </p:grpSpPr>
      <p:sp>
        <p:nvSpPr>
          <p:cNvPr id="496" name="Google Shape;496;g23d60240ad6_0_7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7" name="Google Shape;497;g23d60240ad6_0_7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5"/>
        <p:cNvGrpSpPr/>
        <p:nvPr/>
      </p:nvGrpSpPr>
      <p:grpSpPr>
        <a:xfrm>
          <a:off x="0" y="0"/>
          <a:ext cx="0" cy="0"/>
          <a:chOff x="0" y="0"/>
          <a:chExt cx="0" cy="0"/>
        </a:xfrm>
      </p:grpSpPr>
      <p:sp>
        <p:nvSpPr>
          <p:cNvPr id="506" name="Google Shape;506;g23d60240ad6_0_7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7" name="Google Shape;507;g23d60240ad6_0_7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1"/>
        <p:cNvGrpSpPr/>
        <p:nvPr/>
      </p:nvGrpSpPr>
      <p:grpSpPr>
        <a:xfrm>
          <a:off x="0" y="0"/>
          <a:ext cx="0" cy="0"/>
          <a:chOff x="0" y="0"/>
          <a:chExt cx="0" cy="0"/>
        </a:xfrm>
      </p:grpSpPr>
      <p:sp>
        <p:nvSpPr>
          <p:cNvPr id="522" name="Google Shape;522;g24ac2fafac6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3" name="Google Shape;523;g24ac2fafac6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7"/>
        <p:cNvGrpSpPr/>
        <p:nvPr/>
      </p:nvGrpSpPr>
      <p:grpSpPr>
        <a:xfrm>
          <a:off x="0" y="0"/>
          <a:ext cx="0" cy="0"/>
          <a:chOff x="0" y="0"/>
          <a:chExt cx="0" cy="0"/>
        </a:xfrm>
      </p:grpSpPr>
      <p:sp>
        <p:nvSpPr>
          <p:cNvPr id="538" name="Google Shape;538;g23d60240ad6_0_8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9" name="Google Shape;539;g23d60240ad6_0_8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8"/>
        <p:cNvGrpSpPr/>
        <p:nvPr/>
      </p:nvGrpSpPr>
      <p:grpSpPr>
        <a:xfrm>
          <a:off x="0" y="0"/>
          <a:ext cx="0" cy="0"/>
          <a:chOff x="0" y="0"/>
          <a:chExt cx="0" cy="0"/>
        </a:xfrm>
      </p:grpSpPr>
      <p:sp>
        <p:nvSpPr>
          <p:cNvPr id="549" name="Google Shape;549;g23d60240ad6_0_8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0" name="Google Shape;550;g23d60240ad6_0_8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9"/>
        <p:cNvGrpSpPr/>
        <p:nvPr/>
      </p:nvGrpSpPr>
      <p:grpSpPr>
        <a:xfrm>
          <a:off x="0" y="0"/>
          <a:ext cx="0" cy="0"/>
          <a:chOff x="0" y="0"/>
          <a:chExt cx="0" cy="0"/>
        </a:xfrm>
      </p:grpSpPr>
      <p:sp>
        <p:nvSpPr>
          <p:cNvPr id="560" name="Google Shape;560;g277908a3ae9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1" name="Google Shape;561;g277908a3ae9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LCMS publishes each of its releases in the GEE Data Catalog</a:t>
            </a:r>
            <a:endParaRPr/>
          </a:p>
          <a:p>
            <a:pPr marL="457200" lvl="0" indent="-317500" algn="l" rtl="0">
              <a:spcBef>
                <a:spcPts val="0"/>
              </a:spcBef>
              <a:spcAft>
                <a:spcPts val="0"/>
              </a:spcAft>
              <a:buSzPts val="1400"/>
              <a:buChar char="●"/>
            </a:pPr>
            <a:r>
              <a:rPr lang="en"/>
              <a:t>Each year, an entire new time series of outputs is released from 1985 to the most recent completed growing season</a:t>
            </a:r>
            <a:endParaRPr/>
          </a:p>
          <a:p>
            <a:pPr marL="457200" lvl="0" indent="-317500" algn="l" rtl="0">
              <a:spcBef>
                <a:spcPts val="0"/>
              </a:spcBef>
              <a:spcAft>
                <a:spcPts val="0"/>
              </a:spcAft>
              <a:buSzPts val="1400"/>
              <a:buChar char="●"/>
            </a:pPr>
            <a:r>
              <a:rPr lang="en"/>
              <a:t>This allows for methods to change, while ensuring data continuity for each new year’s release back to 1985.</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1"/>
        <p:cNvGrpSpPr/>
        <p:nvPr/>
      </p:nvGrpSpPr>
      <p:grpSpPr>
        <a:xfrm>
          <a:off x="0" y="0"/>
          <a:ext cx="0" cy="0"/>
          <a:chOff x="0" y="0"/>
          <a:chExt cx="0" cy="0"/>
        </a:xfrm>
      </p:grpSpPr>
      <p:sp>
        <p:nvSpPr>
          <p:cNvPr id="582" name="Google Shape;582;g2765cbd1415_0_2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3" name="Google Shape;583;g2765cbd1415_0_2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dirty="0"/>
              <a:t>DUPE FOR ACCESSIBLE IMAGES</a:t>
            </a:r>
          </a:p>
          <a:p>
            <a:pPr marL="0" lvl="0" indent="0" algn="l" rtl="0">
              <a:spcBef>
                <a:spcPts val="0"/>
              </a:spcBef>
              <a:spcAft>
                <a:spcPts val="0"/>
              </a:spcAft>
              <a:buClr>
                <a:schemeClr val="dk1"/>
              </a:buClr>
              <a:buSzPts val="1100"/>
              <a:buFont typeface="Arial"/>
              <a:buNone/>
            </a:pPr>
            <a:endParaRPr lang="en" dirty="0"/>
          </a:p>
          <a:p>
            <a:pPr marL="0" lvl="0" indent="0" algn="l" rtl="0">
              <a:spcBef>
                <a:spcPts val="0"/>
              </a:spcBef>
              <a:spcAft>
                <a:spcPts val="0"/>
              </a:spcAft>
              <a:buClr>
                <a:schemeClr val="dk1"/>
              </a:buClr>
              <a:buSzPts val="1100"/>
              <a:buFont typeface="Arial"/>
              <a:buNone/>
            </a:pPr>
            <a:r>
              <a:rPr lang="en" dirty="0"/>
              <a:t>Landsat:</a:t>
            </a:r>
            <a:endParaRPr dirty="0"/>
          </a:p>
          <a:p>
            <a:pPr marL="0" lvl="0" indent="0" algn="l" rtl="0">
              <a:spcBef>
                <a:spcPts val="0"/>
              </a:spcBef>
              <a:spcAft>
                <a:spcPts val="0"/>
              </a:spcAft>
              <a:buClr>
                <a:schemeClr val="dk1"/>
              </a:buClr>
              <a:buSzPts val="1100"/>
              <a:buFont typeface="Arial"/>
              <a:buNone/>
            </a:pPr>
            <a:r>
              <a:rPr lang="en" dirty="0"/>
              <a:t>1984-Present</a:t>
            </a:r>
            <a:endParaRPr dirty="0"/>
          </a:p>
          <a:p>
            <a:pPr marL="0" lvl="0" indent="0" algn="l" rtl="0">
              <a:spcBef>
                <a:spcPts val="0"/>
              </a:spcBef>
              <a:spcAft>
                <a:spcPts val="0"/>
              </a:spcAft>
              <a:buClr>
                <a:schemeClr val="dk1"/>
              </a:buClr>
              <a:buSzPts val="1100"/>
              <a:buFont typeface="Arial"/>
              <a:buNone/>
            </a:pPr>
            <a:r>
              <a:rPr lang="en" dirty="0"/>
              <a:t>~7-14 days</a:t>
            </a:r>
            <a:endParaRPr dirty="0"/>
          </a:p>
          <a:p>
            <a:pPr marL="0" lvl="0" indent="0" algn="l" rtl="0">
              <a:spcBef>
                <a:spcPts val="0"/>
              </a:spcBef>
              <a:spcAft>
                <a:spcPts val="0"/>
              </a:spcAft>
              <a:buClr>
                <a:schemeClr val="dk1"/>
              </a:buClr>
              <a:buSzPts val="1100"/>
              <a:buFont typeface="Arial"/>
              <a:buNone/>
            </a:pPr>
            <a:r>
              <a:rPr lang="en" dirty="0"/>
              <a:t>30m x 30m spatial resolution</a:t>
            </a:r>
            <a:endParaRPr dirty="0"/>
          </a:p>
          <a:p>
            <a:pPr marL="0" lvl="0" indent="0" algn="l" rtl="0">
              <a:spcBef>
                <a:spcPts val="0"/>
              </a:spcBef>
              <a:spcAft>
                <a:spcPts val="0"/>
              </a:spcAft>
              <a:buClr>
                <a:schemeClr val="dk1"/>
              </a:buClr>
              <a:buSzPts val="1100"/>
              <a:buFont typeface="Arial"/>
              <a:buNone/>
            </a:pPr>
            <a:r>
              <a:rPr lang="en" dirty="0"/>
              <a:t>Includes Landsat satellites 4-9</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 dirty="0"/>
              <a:t>Sentinel-2</a:t>
            </a:r>
            <a:endParaRPr dirty="0"/>
          </a:p>
          <a:p>
            <a:pPr marL="0" lvl="0" indent="0" algn="l" rtl="0">
              <a:spcBef>
                <a:spcPts val="0"/>
              </a:spcBef>
              <a:spcAft>
                <a:spcPts val="0"/>
              </a:spcAft>
              <a:buNone/>
            </a:pPr>
            <a:r>
              <a:rPr lang="en" dirty="0"/>
              <a:t>2016-present </a:t>
            </a:r>
            <a:endParaRPr dirty="0"/>
          </a:p>
          <a:p>
            <a:pPr marL="0" lvl="0" indent="0" algn="l" rtl="0">
              <a:spcBef>
                <a:spcPts val="0"/>
              </a:spcBef>
              <a:spcAft>
                <a:spcPts val="0"/>
              </a:spcAft>
              <a:buNone/>
            </a:pPr>
            <a:r>
              <a:rPr lang="en" dirty="0"/>
              <a:t>~5 days</a:t>
            </a:r>
            <a:endParaRPr dirty="0"/>
          </a:p>
          <a:p>
            <a:pPr marL="0" lvl="0" indent="0" algn="l" rtl="0">
              <a:spcBef>
                <a:spcPts val="0"/>
              </a:spcBef>
              <a:spcAft>
                <a:spcPts val="0"/>
              </a:spcAft>
              <a:buNone/>
            </a:pPr>
            <a:r>
              <a:rPr lang="en" dirty="0"/>
              <a:t>10m x 10m resolution for many bands; 20m x 20m spatial resolution for SWIR</a:t>
            </a:r>
            <a:endParaRPr dirty="0"/>
          </a:p>
          <a:p>
            <a:pPr marL="0" lvl="0" indent="0" algn="l" rtl="0">
              <a:spcBef>
                <a:spcPts val="0"/>
              </a:spcBef>
              <a:spcAft>
                <a:spcPts val="0"/>
              </a:spcAft>
              <a:buNone/>
            </a:pPr>
            <a:r>
              <a:rPr lang="en" dirty="0"/>
              <a:t>Sentinel-2 data are resampled to 30m resolution for LCMS</a:t>
            </a: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a:p>
            <a:pPr marL="0" lvl="0" indent="0" algn="l" rtl="0">
              <a:spcBef>
                <a:spcPts val="0"/>
              </a:spcBef>
              <a:spcAft>
                <a:spcPts val="0"/>
              </a:spcAft>
              <a:buClr>
                <a:schemeClr val="dk1"/>
              </a:buClr>
              <a:buSzPts val="1100"/>
              <a:buFont typeface="Arial"/>
              <a:buNone/>
            </a:pPr>
            <a:endParaRPr dirty="0"/>
          </a:p>
          <a:p>
            <a:pPr marL="0" lvl="0" indent="0" algn="l" rtl="0">
              <a:spcBef>
                <a:spcPts val="0"/>
              </a:spcBef>
              <a:spcAft>
                <a:spcPts val="0"/>
              </a:spcAft>
              <a:buClr>
                <a:schemeClr val="dk1"/>
              </a:buClr>
              <a:buSzPts val="1100"/>
              <a:buFont typeface="Arial"/>
              <a:buNone/>
            </a:pPr>
            <a:endParaRPr dirty="0"/>
          </a:p>
          <a:p>
            <a:pPr marL="0" lvl="0" indent="0" algn="l" rtl="0">
              <a:spcBef>
                <a:spcPts val="0"/>
              </a:spcBef>
              <a:spcAft>
                <a:spcPts val="0"/>
              </a:spcAft>
              <a:buClr>
                <a:schemeClr val="dk1"/>
              </a:buClr>
              <a:buSzPts val="1100"/>
              <a:buFont typeface="Arial"/>
              <a:buNone/>
            </a:pPr>
            <a:endParaRPr dirty="0"/>
          </a:p>
          <a:p>
            <a:pPr marL="0" lvl="0" indent="0" algn="l" rtl="0">
              <a:spcBef>
                <a:spcPts val="0"/>
              </a:spcBef>
              <a:spcAft>
                <a:spcPts val="0"/>
              </a:spcAft>
              <a:buNone/>
            </a:pPr>
            <a:endParaRPr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1"/>
        <p:cNvGrpSpPr/>
        <p:nvPr/>
      </p:nvGrpSpPr>
      <p:grpSpPr>
        <a:xfrm>
          <a:off x="0" y="0"/>
          <a:ext cx="0" cy="0"/>
          <a:chOff x="0" y="0"/>
          <a:chExt cx="0" cy="0"/>
        </a:xfrm>
      </p:grpSpPr>
      <p:sp>
        <p:nvSpPr>
          <p:cNvPr id="582" name="Google Shape;582;g2765cbd1415_0_2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3" name="Google Shape;583;g2765cbd1415_0_2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Landsat:</a:t>
            </a:r>
            <a:endParaRPr/>
          </a:p>
          <a:p>
            <a:pPr marL="0" lvl="0" indent="0" algn="l" rtl="0">
              <a:spcBef>
                <a:spcPts val="0"/>
              </a:spcBef>
              <a:spcAft>
                <a:spcPts val="0"/>
              </a:spcAft>
              <a:buClr>
                <a:schemeClr val="dk1"/>
              </a:buClr>
              <a:buSzPts val="1100"/>
              <a:buFont typeface="Arial"/>
              <a:buNone/>
            </a:pPr>
            <a:r>
              <a:rPr lang="en"/>
              <a:t>1984-Present</a:t>
            </a:r>
            <a:endParaRPr/>
          </a:p>
          <a:p>
            <a:pPr marL="0" lvl="0" indent="0" algn="l" rtl="0">
              <a:spcBef>
                <a:spcPts val="0"/>
              </a:spcBef>
              <a:spcAft>
                <a:spcPts val="0"/>
              </a:spcAft>
              <a:buClr>
                <a:schemeClr val="dk1"/>
              </a:buClr>
              <a:buSzPts val="1100"/>
              <a:buFont typeface="Arial"/>
              <a:buNone/>
            </a:pPr>
            <a:r>
              <a:rPr lang="en"/>
              <a:t>~7-14 days</a:t>
            </a:r>
            <a:endParaRPr/>
          </a:p>
          <a:p>
            <a:pPr marL="0" lvl="0" indent="0" algn="l" rtl="0">
              <a:spcBef>
                <a:spcPts val="0"/>
              </a:spcBef>
              <a:spcAft>
                <a:spcPts val="0"/>
              </a:spcAft>
              <a:buClr>
                <a:schemeClr val="dk1"/>
              </a:buClr>
              <a:buSzPts val="1100"/>
              <a:buFont typeface="Arial"/>
              <a:buNone/>
            </a:pPr>
            <a:r>
              <a:rPr lang="en"/>
              <a:t>30m x 30m spatial resolution</a:t>
            </a:r>
            <a:endParaRPr/>
          </a:p>
          <a:p>
            <a:pPr marL="0" lvl="0" indent="0" algn="l" rtl="0">
              <a:spcBef>
                <a:spcPts val="0"/>
              </a:spcBef>
              <a:spcAft>
                <a:spcPts val="0"/>
              </a:spcAft>
              <a:buClr>
                <a:schemeClr val="dk1"/>
              </a:buClr>
              <a:buSzPts val="1100"/>
              <a:buFont typeface="Arial"/>
              <a:buNone/>
            </a:pPr>
            <a:r>
              <a:rPr lang="en"/>
              <a:t>Includes Landsat satellites 4-9</a:t>
            </a:r>
            <a:endParaRPr/>
          </a:p>
          <a:p>
            <a:pPr marL="0" lvl="0" indent="0" algn="l" rtl="0">
              <a:spcBef>
                <a:spcPts val="0"/>
              </a:spcBef>
              <a:spcAft>
                <a:spcPts val="0"/>
              </a:spcAft>
              <a:buNone/>
            </a:pPr>
            <a:endParaRPr/>
          </a:p>
          <a:p>
            <a:pPr marL="0" lvl="0" indent="0" algn="l" rtl="0">
              <a:spcBef>
                <a:spcPts val="0"/>
              </a:spcBef>
              <a:spcAft>
                <a:spcPts val="0"/>
              </a:spcAft>
              <a:buNone/>
            </a:pPr>
            <a:r>
              <a:rPr lang="en"/>
              <a:t>Sentinel-2</a:t>
            </a:r>
            <a:endParaRPr/>
          </a:p>
          <a:p>
            <a:pPr marL="0" lvl="0" indent="0" algn="l" rtl="0">
              <a:spcBef>
                <a:spcPts val="0"/>
              </a:spcBef>
              <a:spcAft>
                <a:spcPts val="0"/>
              </a:spcAft>
              <a:buNone/>
            </a:pPr>
            <a:r>
              <a:rPr lang="en"/>
              <a:t>2016-present </a:t>
            </a:r>
            <a:endParaRPr/>
          </a:p>
          <a:p>
            <a:pPr marL="0" lvl="0" indent="0" algn="l" rtl="0">
              <a:spcBef>
                <a:spcPts val="0"/>
              </a:spcBef>
              <a:spcAft>
                <a:spcPts val="0"/>
              </a:spcAft>
              <a:buNone/>
            </a:pPr>
            <a:r>
              <a:rPr lang="en"/>
              <a:t>~5 days</a:t>
            </a:r>
            <a:endParaRPr/>
          </a:p>
          <a:p>
            <a:pPr marL="0" lvl="0" indent="0" algn="l" rtl="0">
              <a:spcBef>
                <a:spcPts val="0"/>
              </a:spcBef>
              <a:spcAft>
                <a:spcPts val="0"/>
              </a:spcAft>
              <a:buNone/>
            </a:pPr>
            <a:r>
              <a:rPr lang="en"/>
              <a:t>10m x 10m resolution for many bands; 20m x 20m spatial resolution for SWIR</a:t>
            </a:r>
            <a:endParaRPr/>
          </a:p>
          <a:p>
            <a:pPr marL="0" lvl="0" indent="0" algn="l" rtl="0">
              <a:spcBef>
                <a:spcPts val="0"/>
              </a:spcBef>
              <a:spcAft>
                <a:spcPts val="0"/>
              </a:spcAft>
              <a:buNone/>
            </a:pPr>
            <a:r>
              <a:rPr lang="en"/>
              <a:t>Sentinel-2 data are resampled to 30m resolution for LCMS</a:t>
            </a: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9239750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1"/>
        <p:cNvGrpSpPr/>
        <p:nvPr/>
      </p:nvGrpSpPr>
      <p:grpSpPr>
        <a:xfrm>
          <a:off x="0" y="0"/>
          <a:ext cx="0" cy="0"/>
          <a:chOff x="0" y="0"/>
          <a:chExt cx="0" cy="0"/>
        </a:xfrm>
      </p:grpSpPr>
      <p:sp>
        <p:nvSpPr>
          <p:cNvPr id="622" name="Google Shape;622;g2765cbd1415_0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3" name="Google Shape;623;g2765cbd1415_0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Landsat and Sentinel-2 have many similarities and differences</a:t>
            </a:r>
            <a:endParaRPr/>
          </a:p>
          <a:p>
            <a:pPr marL="457200" lvl="0" indent="-317500" algn="l" rtl="0">
              <a:spcBef>
                <a:spcPts val="0"/>
              </a:spcBef>
              <a:spcAft>
                <a:spcPts val="0"/>
              </a:spcAft>
              <a:buSzPts val="1400"/>
              <a:buChar char="●"/>
            </a:pPr>
            <a:r>
              <a:rPr lang="en"/>
              <a:t>The graphic shows how each band compares between the different sensors/platforms</a:t>
            </a:r>
            <a:endParaRPr/>
          </a:p>
          <a:p>
            <a:pPr marL="457200" lvl="0" indent="-317500" algn="l" rtl="0">
              <a:spcBef>
                <a:spcPts val="0"/>
              </a:spcBef>
              <a:spcAft>
                <a:spcPts val="0"/>
              </a:spcAft>
              <a:buSzPts val="1400"/>
              <a:buChar char="●"/>
            </a:pPr>
            <a:r>
              <a:rPr lang="en"/>
              <a:t>After sentinel-2 came online in 2016, we got access to data with much higher temporal resolution - collected more frequently– and spatial resolution– 10 or 20m, compared to 30m with Landsat.</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1"/>
        <p:cNvGrpSpPr/>
        <p:nvPr/>
      </p:nvGrpSpPr>
      <p:grpSpPr>
        <a:xfrm>
          <a:off x="0" y="0"/>
          <a:ext cx="0" cy="0"/>
          <a:chOff x="0" y="0"/>
          <a:chExt cx="0" cy="0"/>
        </a:xfrm>
      </p:grpSpPr>
      <p:sp>
        <p:nvSpPr>
          <p:cNvPr id="642" name="Google Shape;642;g289d4865c83_0_1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3" name="Google Shape;643;g289d4865c83_0_1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lvl="0" indent="0" algn="l" rtl="0">
              <a:spcBef>
                <a:spcPts val="0"/>
              </a:spcBef>
              <a:spcAft>
                <a:spcPts val="0"/>
              </a:spcAft>
              <a:buClr>
                <a:schemeClr val="dk1"/>
              </a:buClr>
              <a:buSzPts val="1400"/>
              <a:buNone/>
            </a:pPr>
            <a:r>
              <a:rPr lang="en" dirty="0">
                <a:solidFill>
                  <a:schemeClr val="dk1"/>
                </a:solidFill>
              </a:rPr>
              <a:t>DUPE FOR ACCESSIBLE IMAGES</a:t>
            </a:r>
          </a:p>
          <a:p>
            <a:pPr marL="457200" lvl="0" indent="-317500" algn="l" rtl="0">
              <a:spcBef>
                <a:spcPts val="0"/>
              </a:spcBef>
              <a:spcAft>
                <a:spcPts val="0"/>
              </a:spcAft>
              <a:buClr>
                <a:schemeClr val="dk1"/>
              </a:buClr>
              <a:buSzPts val="1400"/>
              <a:buChar char="●"/>
            </a:pPr>
            <a:r>
              <a:rPr lang="en" dirty="0">
                <a:solidFill>
                  <a:schemeClr val="dk1"/>
                </a:solidFill>
              </a:rPr>
              <a:t>Robust stack of predictor data and robust training data are the foundation of the LCMS product.</a:t>
            </a:r>
            <a:endParaRPr dirty="0">
              <a:solidFill>
                <a:schemeClr val="dk1"/>
              </a:solidFill>
            </a:endParaRPr>
          </a:p>
          <a:p>
            <a:pPr marL="914400" lvl="0" indent="0" algn="l" rtl="0">
              <a:spcBef>
                <a:spcPts val="0"/>
              </a:spcBef>
              <a:spcAft>
                <a:spcPts val="0"/>
              </a:spcAft>
              <a:buClr>
                <a:schemeClr val="dk1"/>
              </a:buClr>
              <a:buSzPts val="1100"/>
              <a:buFont typeface="Arial"/>
              <a:buNone/>
            </a:pPr>
            <a:endParaRPr dirty="0">
              <a:solidFill>
                <a:schemeClr val="dk1"/>
              </a:solidFill>
            </a:endParaRPr>
          </a:p>
          <a:p>
            <a:pPr marL="457200" lvl="0" indent="-317500" algn="l" rtl="0">
              <a:spcBef>
                <a:spcPts val="0"/>
              </a:spcBef>
              <a:spcAft>
                <a:spcPts val="0"/>
              </a:spcAft>
              <a:buClr>
                <a:schemeClr val="dk1"/>
              </a:buClr>
              <a:buSzPts val="1400"/>
              <a:buChar char="●"/>
            </a:pPr>
            <a:r>
              <a:rPr lang="en" dirty="0">
                <a:solidFill>
                  <a:schemeClr val="dk1"/>
                </a:solidFill>
              </a:rPr>
              <a:t>Spectral data from earth observing satellites – Landsat and Sentinel-2</a:t>
            </a:r>
            <a:endParaRPr dirty="0">
              <a:solidFill>
                <a:schemeClr val="dk1"/>
              </a:solidFill>
            </a:endParaRPr>
          </a:p>
          <a:p>
            <a:pPr marL="914400" lvl="0" indent="0" algn="l" rtl="0">
              <a:spcBef>
                <a:spcPts val="0"/>
              </a:spcBef>
              <a:spcAft>
                <a:spcPts val="0"/>
              </a:spcAft>
              <a:buClr>
                <a:schemeClr val="dk1"/>
              </a:buClr>
              <a:buSzPts val="1100"/>
              <a:buFont typeface="Arial"/>
              <a:buNone/>
            </a:pPr>
            <a:endParaRPr dirty="0">
              <a:solidFill>
                <a:schemeClr val="dk1"/>
              </a:solidFill>
            </a:endParaRPr>
          </a:p>
          <a:p>
            <a:pPr marL="457200" lvl="0" indent="-317500" algn="l" rtl="0">
              <a:spcBef>
                <a:spcPts val="0"/>
              </a:spcBef>
              <a:spcAft>
                <a:spcPts val="0"/>
              </a:spcAft>
              <a:buClr>
                <a:schemeClr val="dk1"/>
              </a:buClr>
              <a:buSzPts val="1400"/>
              <a:buChar char="●"/>
            </a:pPr>
            <a:r>
              <a:rPr lang="en" dirty="0">
                <a:solidFill>
                  <a:schemeClr val="dk1"/>
                </a:solidFill>
              </a:rPr>
              <a:t>LCMS uses TimeSync data for training data. TimeSync is a manual image interpretation tool where interpreters use spectral reflectance data, satellite and aircraft imagery, and other existing datasets to determine the appropriate classifications at 30m x 30m plots across the our study areas. The training point locations are determined using a stratified random sampling approach. There are about 10,000 training TimeSync plots for the CONUS and around 1000 for southeastern Alaska and Puerto Rico US Virgin islands each</a:t>
            </a:r>
            <a:endParaRPr dirty="0">
              <a:solidFill>
                <a:schemeClr val="dk1"/>
              </a:solidFill>
            </a:endParaRPr>
          </a:p>
          <a:p>
            <a:pPr marL="914400" lvl="0" indent="0" algn="l" rtl="0">
              <a:spcBef>
                <a:spcPts val="0"/>
              </a:spcBef>
              <a:spcAft>
                <a:spcPts val="0"/>
              </a:spcAft>
              <a:buClr>
                <a:schemeClr val="dk1"/>
              </a:buClr>
              <a:buSzPts val="1100"/>
              <a:buFont typeface="Arial"/>
              <a:buNone/>
            </a:pPr>
            <a:endParaRPr dirty="0">
              <a:solidFill>
                <a:schemeClr val="dk1"/>
              </a:solidFill>
            </a:endParaRPr>
          </a:p>
          <a:p>
            <a:pPr marL="457200" lvl="0" indent="-317500" algn="l" rtl="0">
              <a:spcBef>
                <a:spcPts val="0"/>
              </a:spcBef>
              <a:spcAft>
                <a:spcPts val="0"/>
              </a:spcAft>
              <a:buClr>
                <a:schemeClr val="dk1"/>
              </a:buClr>
              <a:buSzPts val="1400"/>
              <a:buChar char="●"/>
            </a:pPr>
            <a:r>
              <a:rPr lang="en" dirty="0">
                <a:solidFill>
                  <a:schemeClr val="dk1"/>
                </a:solidFill>
              </a:rPr>
              <a:t>Here are the numbers of the lab and lecture sections where we’ll discuss each of these parts!</a:t>
            </a: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None/>
            </a:pPr>
            <a:endParaRPr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1"/>
        <p:cNvGrpSpPr/>
        <p:nvPr/>
      </p:nvGrpSpPr>
      <p:grpSpPr>
        <a:xfrm>
          <a:off x="0" y="0"/>
          <a:ext cx="0" cy="0"/>
          <a:chOff x="0" y="0"/>
          <a:chExt cx="0" cy="0"/>
        </a:xfrm>
      </p:grpSpPr>
      <p:sp>
        <p:nvSpPr>
          <p:cNvPr id="642" name="Google Shape;642;g289d4865c83_0_1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3" name="Google Shape;643;g289d4865c83_0_1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Clr>
                <a:schemeClr val="dk1"/>
              </a:buClr>
              <a:buSzPts val="1400"/>
              <a:buChar char="●"/>
            </a:pPr>
            <a:r>
              <a:rPr lang="en">
                <a:solidFill>
                  <a:schemeClr val="dk1"/>
                </a:solidFill>
              </a:rPr>
              <a:t>Robust stack of predictor data and robust training data are the foundation of the LCMS product.</a:t>
            </a:r>
            <a:endParaRPr>
              <a:solidFill>
                <a:schemeClr val="dk1"/>
              </a:solidFill>
            </a:endParaRPr>
          </a:p>
          <a:p>
            <a:pPr marL="914400" lvl="0" indent="0" algn="l" rtl="0">
              <a:spcBef>
                <a:spcPts val="0"/>
              </a:spcBef>
              <a:spcAft>
                <a:spcPts val="0"/>
              </a:spcAft>
              <a:buClr>
                <a:schemeClr val="dk1"/>
              </a:buClr>
              <a:buSzPts val="1100"/>
              <a:buFont typeface="Arial"/>
              <a:buNone/>
            </a:pPr>
            <a:endParaRPr>
              <a:solidFill>
                <a:schemeClr val="dk1"/>
              </a:solidFill>
            </a:endParaRPr>
          </a:p>
          <a:p>
            <a:pPr marL="457200" lvl="0" indent="-317500" algn="l" rtl="0">
              <a:spcBef>
                <a:spcPts val="0"/>
              </a:spcBef>
              <a:spcAft>
                <a:spcPts val="0"/>
              </a:spcAft>
              <a:buClr>
                <a:schemeClr val="dk1"/>
              </a:buClr>
              <a:buSzPts val="1400"/>
              <a:buChar char="●"/>
            </a:pPr>
            <a:r>
              <a:rPr lang="en">
                <a:solidFill>
                  <a:schemeClr val="dk1"/>
                </a:solidFill>
              </a:rPr>
              <a:t>Spectral data from earth observing satellites – Landsat and Sentinel-2</a:t>
            </a:r>
            <a:endParaRPr>
              <a:solidFill>
                <a:schemeClr val="dk1"/>
              </a:solidFill>
            </a:endParaRPr>
          </a:p>
          <a:p>
            <a:pPr marL="914400" lvl="0" indent="0" algn="l" rtl="0">
              <a:spcBef>
                <a:spcPts val="0"/>
              </a:spcBef>
              <a:spcAft>
                <a:spcPts val="0"/>
              </a:spcAft>
              <a:buClr>
                <a:schemeClr val="dk1"/>
              </a:buClr>
              <a:buSzPts val="1100"/>
              <a:buFont typeface="Arial"/>
              <a:buNone/>
            </a:pPr>
            <a:endParaRPr>
              <a:solidFill>
                <a:schemeClr val="dk1"/>
              </a:solidFill>
            </a:endParaRPr>
          </a:p>
          <a:p>
            <a:pPr marL="457200" lvl="0" indent="-317500" algn="l" rtl="0">
              <a:spcBef>
                <a:spcPts val="0"/>
              </a:spcBef>
              <a:spcAft>
                <a:spcPts val="0"/>
              </a:spcAft>
              <a:buClr>
                <a:schemeClr val="dk1"/>
              </a:buClr>
              <a:buSzPts val="1400"/>
              <a:buChar char="●"/>
            </a:pPr>
            <a:r>
              <a:rPr lang="en">
                <a:solidFill>
                  <a:schemeClr val="dk1"/>
                </a:solidFill>
              </a:rPr>
              <a:t>LCMS uses TimeSync data for training data. TimeSync is a manual image interpretation tool where interpreters use spectral reflectance data, satellite and aircraft imagery, and other existing datasets to determine the appropriate classifications at 30m x 30m plots across the our study areas. The training point locations are determined using a stratified random sampling approach. There are about 10,000 training TimeSync plots for the CONUS and around 1000 for southeastern Alaska and Puerto Rico US Virgin islands each</a:t>
            </a:r>
            <a:endParaRPr>
              <a:solidFill>
                <a:schemeClr val="dk1"/>
              </a:solidFill>
            </a:endParaRPr>
          </a:p>
          <a:p>
            <a:pPr marL="914400" lvl="0" indent="0" algn="l" rtl="0">
              <a:spcBef>
                <a:spcPts val="0"/>
              </a:spcBef>
              <a:spcAft>
                <a:spcPts val="0"/>
              </a:spcAft>
              <a:buClr>
                <a:schemeClr val="dk1"/>
              </a:buClr>
              <a:buSzPts val="1100"/>
              <a:buFont typeface="Arial"/>
              <a:buNone/>
            </a:pPr>
            <a:endParaRPr>
              <a:solidFill>
                <a:schemeClr val="dk1"/>
              </a:solidFill>
            </a:endParaRPr>
          </a:p>
          <a:p>
            <a:pPr marL="457200" lvl="0" indent="-317500" algn="l" rtl="0">
              <a:spcBef>
                <a:spcPts val="0"/>
              </a:spcBef>
              <a:spcAft>
                <a:spcPts val="0"/>
              </a:spcAft>
              <a:buClr>
                <a:schemeClr val="dk1"/>
              </a:buClr>
              <a:buSzPts val="1400"/>
              <a:buChar char="●"/>
            </a:pPr>
            <a:r>
              <a:rPr lang="en">
                <a:solidFill>
                  <a:schemeClr val="dk1"/>
                </a:solidFill>
              </a:rPr>
              <a:t>Here are the numbers of the lab and lecture sections where we’ll discuss each of these parts!</a:t>
            </a: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23923971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3"/>
        <p:cNvGrpSpPr/>
        <p:nvPr/>
      </p:nvGrpSpPr>
      <p:grpSpPr>
        <a:xfrm>
          <a:off x="0" y="0"/>
          <a:ext cx="0" cy="0"/>
          <a:chOff x="0" y="0"/>
          <a:chExt cx="0" cy="0"/>
        </a:xfrm>
      </p:grpSpPr>
      <p:sp>
        <p:nvSpPr>
          <p:cNvPr id="744" name="Google Shape;744;g2765cbd1415_0_3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5" name="Google Shape;745;g2765cbd1415_0_3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4411" lvl="0" indent="-174411" algn="l" rtl="0">
              <a:spcBef>
                <a:spcPts val="0"/>
              </a:spcBef>
              <a:spcAft>
                <a:spcPts val="0"/>
              </a:spcAft>
              <a:buClr>
                <a:schemeClr val="dk1"/>
              </a:buClr>
              <a:buSzPts val="1200"/>
              <a:buFont typeface="Google Sans Text"/>
              <a:buChar char="•"/>
            </a:pPr>
            <a:r>
              <a:rPr lang="en" sz="1200">
                <a:solidFill>
                  <a:schemeClr val="dk1"/>
                </a:solidFill>
                <a:latin typeface="Google Sans Text"/>
                <a:ea typeface="Google Sans Text"/>
                <a:cs typeface="Google Sans Text"/>
                <a:sym typeface="Google Sans Text"/>
              </a:rPr>
              <a:t>Gather all available Landsat 4-9 and Sentinel 2a and 2b for each year for each study area</a:t>
            </a:r>
            <a:endParaRPr sz="1200">
              <a:solidFill>
                <a:schemeClr val="dk1"/>
              </a:solidFill>
              <a:latin typeface="Google Sans Text"/>
              <a:ea typeface="Google Sans Text"/>
              <a:cs typeface="Google Sans Text"/>
              <a:sym typeface="Google Sans Text"/>
            </a:endParaRPr>
          </a:p>
          <a:p>
            <a:pPr marL="174411" lvl="0" indent="-174411" algn="l" rtl="0">
              <a:spcBef>
                <a:spcPts val="0"/>
              </a:spcBef>
              <a:spcAft>
                <a:spcPts val="0"/>
              </a:spcAft>
              <a:buClr>
                <a:schemeClr val="dk1"/>
              </a:buClr>
              <a:buSzPts val="1200"/>
              <a:buFont typeface="Google Sans Text"/>
              <a:buChar char="•"/>
            </a:pPr>
            <a:r>
              <a:rPr lang="en" sz="1200">
                <a:solidFill>
                  <a:schemeClr val="dk1"/>
                </a:solidFill>
                <a:latin typeface="Google Sans Text"/>
                <a:ea typeface="Google Sans Text"/>
                <a:cs typeface="Google Sans Text"/>
                <a:sym typeface="Google Sans Text"/>
              </a:rPr>
              <a:t>Find common bands and give descriptive band names (e.g. blue, green, red, nir, swir1, swir2)</a:t>
            </a:r>
            <a:endParaRPr sz="1200">
              <a:solidFill>
                <a:schemeClr val="dk1"/>
              </a:solidFill>
              <a:latin typeface="Google Sans Text"/>
              <a:ea typeface="Google Sans Text"/>
              <a:cs typeface="Google Sans Text"/>
              <a:sym typeface="Google Sans Text"/>
            </a:endParaRPr>
          </a:p>
          <a:p>
            <a:pPr marL="174411" lvl="0" indent="-174411" algn="l" rtl="0">
              <a:spcBef>
                <a:spcPts val="0"/>
              </a:spcBef>
              <a:spcAft>
                <a:spcPts val="0"/>
              </a:spcAft>
              <a:buClr>
                <a:schemeClr val="dk1"/>
              </a:buClr>
              <a:buSzPts val="1200"/>
              <a:buFont typeface="Google Sans Text"/>
              <a:buChar char="•"/>
            </a:pPr>
            <a:r>
              <a:rPr lang="en" sz="1200">
                <a:solidFill>
                  <a:schemeClr val="dk1"/>
                </a:solidFill>
                <a:latin typeface="Google Sans Text"/>
                <a:ea typeface="Google Sans Text"/>
                <a:cs typeface="Google Sans Text"/>
                <a:sym typeface="Google Sans Text"/>
              </a:rPr>
              <a:t>Mask clouds and cloud shadows using a variety of methods that are available</a:t>
            </a:r>
            <a:endParaRPr sz="1200">
              <a:solidFill>
                <a:schemeClr val="dk1"/>
              </a:solidFill>
              <a:latin typeface="Google Sans Text"/>
              <a:ea typeface="Google Sans Text"/>
              <a:cs typeface="Google Sans Text"/>
              <a:sym typeface="Google Sans Text"/>
            </a:endParaRPr>
          </a:p>
          <a:p>
            <a:pPr marL="174411" lvl="0" indent="-174411" algn="l" rtl="0">
              <a:spcBef>
                <a:spcPts val="0"/>
              </a:spcBef>
              <a:spcAft>
                <a:spcPts val="0"/>
              </a:spcAft>
              <a:buClr>
                <a:schemeClr val="dk1"/>
              </a:buClr>
              <a:buSzPts val="1200"/>
              <a:buFont typeface="Google Sans Text"/>
              <a:buChar char="•"/>
            </a:pPr>
            <a:r>
              <a:rPr lang="en" sz="1200">
                <a:solidFill>
                  <a:schemeClr val="dk1"/>
                </a:solidFill>
                <a:latin typeface="Google Sans Text"/>
                <a:ea typeface="Google Sans Text"/>
                <a:cs typeface="Google Sans Text"/>
                <a:sym typeface="Google Sans Text"/>
              </a:rPr>
              <a:t>Take the medoid value for each band from the remaining values– closest real pixel value to the median.</a:t>
            </a:r>
            <a:endParaRPr sz="1200">
              <a:solidFill>
                <a:schemeClr val="dk1"/>
              </a:solidFill>
              <a:latin typeface="Google Sans Text"/>
              <a:ea typeface="Google Sans Text"/>
              <a:cs typeface="Google Sans Text"/>
              <a:sym typeface="Google Sans Text"/>
            </a:endParaRPr>
          </a:p>
          <a:p>
            <a:pPr marL="174411" lvl="0" indent="-174411" algn="l" rtl="0">
              <a:spcBef>
                <a:spcPts val="360"/>
              </a:spcBef>
              <a:spcAft>
                <a:spcPts val="0"/>
              </a:spcAft>
              <a:buClr>
                <a:schemeClr val="dk1"/>
              </a:buClr>
              <a:buSzPts val="1200"/>
              <a:buFont typeface="Google Sans Text"/>
              <a:buChar char="•"/>
            </a:pPr>
            <a:r>
              <a:rPr lang="en" sz="1200">
                <a:solidFill>
                  <a:schemeClr val="dk1"/>
                </a:solidFill>
                <a:latin typeface="Google Sans Text"/>
                <a:ea typeface="Google Sans Text"/>
                <a:cs typeface="Google Sans Text"/>
                <a:sym typeface="Google Sans Text"/>
              </a:rPr>
              <a:t>We get one composite for each year.</a:t>
            </a:r>
            <a:endParaRPr>
              <a:latin typeface="Google Sans Text"/>
              <a:ea typeface="Google Sans Text"/>
              <a:cs typeface="Google Sans Text"/>
              <a:sym typeface="Google Sans Text"/>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7"/>
        <p:cNvGrpSpPr/>
        <p:nvPr/>
      </p:nvGrpSpPr>
      <p:grpSpPr>
        <a:xfrm>
          <a:off x="0" y="0"/>
          <a:ext cx="0" cy="0"/>
          <a:chOff x="0" y="0"/>
          <a:chExt cx="0" cy="0"/>
        </a:xfrm>
      </p:grpSpPr>
      <p:sp>
        <p:nvSpPr>
          <p:cNvPr id="758" name="Google Shape;758;g2765cbd1415_0_4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9" name="Google Shape;759;g2765cbd1415_0_4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76200" algn="l" rtl="0">
              <a:spcBef>
                <a:spcPts val="0"/>
              </a:spcBef>
              <a:spcAft>
                <a:spcPts val="0"/>
              </a:spcAft>
              <a:buClr>
                <a:schemeClr val="dk1"/>
              </a:buClr>
              <a:buSzPts val="1200"/>
              <a:buChar char="•"/>
            </a:pPr>
            <a:r>
              <a:rPr lang="en" sz="1200">
                <a:solidFill>
                  <a:schemeClr val="dk1"/>
                </a:solidFill>
                <a:latin typeface="Times New Roman"/>
                <a:ea typeface="Times New Roman"/>
                <a:cs typeface="Times New Roman"/>
                <a:sym typeface="Times New Roman"/>
              </a:rPr>
              <a:t>If you look at how spectral indices from one pixel change throughout the 35 years of composites, you can get an idea for what has happened on the landscape.</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9"/>
        <p:cNvGrpSpPr/>
        <p:nvPr/>
      </p:nvGrpSpPr>
      <p:grpSpPr>
        <a:xfrm>
          <a:off x="0" y="0"/>
          <a:ext cx="0" cy="0"/>
          <a:chOff x="0" y="0"/>
          <a:chExt cx="0" cy="0"/>
        </a:xfrm>
      </p:grpSpPr>
      <p:sp>
        <p:nvSpPr>
          <p:cNvPr id="770" name="Google Shape;770;g2765cbd1415_0_4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1" name="Google Shape;771;g2765cbd1415_0_4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200"/>
              <a:buFont typeface="Google Sans"/>
              <a:buNone/>
            </a:pPr>
            <a:r>
              <a:rPr lang="en" sz="1200" dirty="0">
                <a:solidFill>
                  <a:schemeClr val="dk1"/>
                </a:solidFill>
                <a:latin typeface="Google Sans"/>
                <a:ea typeface="Google Sans"/>
                <a:cs typeface="Google Sans"/>
                <a:sym typeface="Google Sans"/>
              </a:rPr>
              <a:t>DUPE FOR ACCESSIBLE IMAGES</a:t>
            </a:r>
          </a:p>
          <a:p>
            <a:pPr marL="0" lvl="0" indent="-76200" algn="l" rtl="0">
              <a:spcBef>
                <a:spcPts val="0"/>
              </a:spcBef>
              <a:spcAft>
                <a:spcPts val="0"/>
              </a:spcAft>
              <a:buClr>
                <a:schemeClr val="dk1"/>
              </a:buClr>
              <a:buSzPts val="1200"/>
              <a:buFont typeface="Google Sans"/>
              <a:buChar char="•"/>
            </a:pPr>
            <a:r>
              <a:rPr lang="en" sz="1200" dirty="0">
                <a:solidFill>
                  <a:schemeClr val="dk1"/>
                </a:solidFill>
                <a:latin typeface="Google Sans"/>
                <a:ea typeface="Google Sans"/>
                <a:cs typeface="Google Sans"/>
                <a:sym typeface="Google Sans"/>
              </a:rPr>
              <a:t>Our raw composite values still have some inter-annual variability that we would not want to call “Change”</a:t>
            </a:r>
            <a:endParaRPr sz="1200" dirty="0">
              <a:solidFill>
                <a:schemeClr val="dk1"/>
              </a:solidFill>
              <a:latin typeface="Google Sans"/>
              <a:ea typeface="Google Sans"/>
              <a:cs typeface="Google Sans"/>
              <a:sym typeface="Google Sans"/>
            </a:endParaRPr>
          </a:p>
          <a:p>
            <a:pPr marL="0" lvl="0" indent="-76200" algn="l" rtl="0">
              <a:spcBef>
                <a:spcPts val="0"/>
              </a:spcBef>
              <a:spcAft>
                <a:spcPts val="0"/>
              </a:spcAft>
              <a:buClr>
                <a:schemeClr val="dk1"/>
              </a:buClr>
              <a:buSzPts val="1200"/>
              <a:buFont typeface="Google Sans"/>
              <a:buChar char="•"/>
            </a:pPr>
            <a:r>
              <a:rPr lang="en" sz="1200" dirty="0">
                <a:solidFill>
                  <a:schemeClr val="dk1"/>
                </a:solidFill>
                <a:latin typeface="Google Sans"/>
                <a:ea typeface="Google Sans"/>
                <a:cs typeface="Google Sans"/>
                <a:sym typeface="Google Sans"/>
              </a:rPr>
              <a:t>LandTrendr helps us fit lines through periods of similar change, land cover, and/or land use to reduce noise </a:t>
            </a:r>
            <a:endParaRPr sz="1200" dirty="0">
              <a:solidFill>
                <a:schemeClr val="dk1"/>
              </a:solidFill>
              <a:latin typeface="Google Sans"/>
              <a:ea typeface="Google Sans"/>
              <a:cs typeface="Google Sans"/>
              <a:sym typeface="Google Sans"/>
            </a:endParaRPr>
          </a:p>
          <a:p>
            <a:pPr marL="0" lvl="0" indent="-76200" algn="l" rtl="0">
              <a:spcBef>
                <a:spcPts val="0"/>
              </a:spcBef>
              <a:spcAft>
                <a:spcPts val="0"/>
              </a:spcAft>
              <a:buClr>
                <a:schemeClr val="dk1"/>
              </a:buClr>
              <a:buSzPts val="1200"/>
              <a:buFont typeface="Google Sans"/>
              <a:buChar char="•"/>
            </a:pPr>
            <a:r>
              <a:rPr lang="en" sz="1200" dirty="0">
                <a:solidFill>
                  <a:schemeClr val="dk1"/>
                </a:solidFill>
                <a:latin typeface="Google Sans"/>
                <a:ea typeface="Google Sans"/>
                <a:cs typeface="Google Sans"/>
                <a:sym typeface="Google Sans"/>
              </a:rPr>
              <a:t>Here is that pixel’s spectral values in graph form. The change algorithms LandTrendr basically fit segments to the raw composite values from the satellite (lower figure), that can then be interpreted as segments of “Stable”, “Loss”, or “Gain.”</a:t>
            </a:r>
            <a:endParaRPr sz="1200" dirty="0">
              <a:solidFill>
                <a:schemeClr val="dk1"/>
              </a:solidFill>
              <a:latin typeface="Google Sans"/>
              <a:ea typeface="Google Sans"/>
              <a:cs typeface="Google Sans"/>
              <a:sym typeface="Google Sans"/>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9"/>
        <p:cNvGrpSpPr/>
        <p:nvPr/>
      </p:nvGrpSpPr>
      <p:grpSpPr>
        <a:xfrm>
          <a:off x="0" y="0"/>
          <a:ext cx="0" cy="0"/>
          <a:chOff x="0" y="0"/>
          <a:chExt cx="0" cy="0"/>
        </a:xfrm>
      </p:grpSpPr>
      <p:sp>
        <p:nvSpPr>
          <p:cNvPr id="770" name="Google Shape;770;g2765cbd1415_0_4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1" name="Google Shape;771;g2765cbd1415_0_4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76200" algn="l" rtl="0">
              <a:spcBef>
                <a:spcPts val="0"/>
              </a:spcBef>
              <a:spcAft>
                <a:spcPts val="0"/>
              </a:spcAft>
              <a:buClr>
                <a:schemeClr val="dk1"/>
              </a:buClr>
              <a:buSzPts val="1200"/>
              <a:buFont typeface="Google Sans"/>
              <a:buChar char="•"/>
            </a:pPr>
            <a:r>
              <a:rPr lang="en" sz="1200">
                <a:solidFill>
                  <a:schemeClr val="dk1"/>
                </a:solidFill>
                <a:latin typeface="Google Sans"/>
                <a:ea typeface="Google Sans"/>
                <a:cs typeface="Google Sans"/>
                <a:sym typeface="Google Sans"/>
              </a:rPr>
              <a:t>Our raw composite values still have some inter-annual variability that we would not want to call “Change”</a:t>
            </a:r>
            <a:endParaRPr sz="1200">
              <a:solidFill>
                <a:schemeClr val="dk1"/>
              </a:solidFill>
              <a:latin typeface="Google Sans"/>
              <a:ea typeface="Google Sans"/>
              <a:cs typeface="Google Sans"/>
              <a:sym typeface="Google Sans"/>
            </a:endParaRPr>
          </a:p>
          <a:p>
            <a:pPr marL="0" lvl="0" indent="-76200" algn="l" rtl="0">
              <a:spcBef>
                <a:spcPts val="0"/>
              </a:spcBef>
              <a:spcAft>
                <a:spcPts val="0"/>
              </a:spcAft>
              <a:buClr>
                <a:schemeClr val="dk1"/>
              </a:buClr>
              <a:buSzPts val="1200"/>
              <a:buFont typeface="Google Sans"/>
              <a:buChar char="•"/>
            </a:pPr>
            <a:r>
              <a:rPr lang="en" sz="1200">
                <a:solidFill>
                  <a:schemeClr val="dk1"/>
                </a:solidFill>
                <a:latin typeface="Google Sans"/>
                <a:ea typeface="Google Sans"/>
                <a:cs typeface="Google Sans"/>
                <a:sym typeface="Google Sans"/>
              </a:rPr>
              <a:t>LandTrendr helps us fit lines through periods of similar change, land cover, and/or land use to reduce noise </a:t>
            </a:r>
            <a:endParaRPr sz="1200">
              <a:solidFill>
                <a:schemeClr val="dk1"/>
              </a:solidFill>
              <a:latin typeface="Google Sans"/>
              <a:ea typeface="Google Sans"/>
              <a:cs typeface="Google Sans"/>
              <a:sym typeface="Google Sans"/>
            </a:endParaRPr>
          </a:p>
          <a:p>
            <a:pPr marL="0" lvl="0" indent="-76200" algn="l" rtl="0">
              <a:spcBef>
                <a:spcPts val="0"/>
              </a:spcBef>
              <a:spcAft>
                <a:spcPts val="0"/>
              </a:spcAft>
              <a:buClr>
                <a:schemeClr val="dk1"/>
              </a:buClr>
              <a:buSzPts val="1200"/>
              <a:buFont typeface="Google Sans"/>
              <a:buChar char="•"/>
            </a:pPr>
            <a:r>
              <a:rPr lang="en" sz="1200">
                <a:solidFill>
                  <a:schemeClr val="dk1"/>
                </a:solidFill>
                <a:latin typeface="Google Sans"/>
                <a:ea typeface="Google Sans"/>
                <a:cs typeface="Google Sans"/>
                <a:sym typeface="Google Sans"/>
              </a:rPr>
              <a:t>Here is that pixel’s spectral values in graph form. The change algorithms LandTrendr basically fit segments to the raw composite values from the satellite (lower figure), that can then be interpreted as segments of “Stable”, “Loss”, or “Gain.”</a:t>
            </a:r>
            <a:endParaRPr sz="1200">
              <a:solidFill>
                <a:schemeClr val="dk1"/>
              </a:solidFill>
              <a:latin typeface="Google Sans"/>
              <a:ea typeface="Google Sans"/>
              <a:cs typeface="Google Sans"/>
              <a:sym typeface="Google Sans"/>
            </a:endParaRPr>
          </a:p>
        </p:txBody>
      </p:sp>
    </p:spTree>
    <p:extLst>
      <p:ext uri="{BB962C8B-B14F-4D97-AF65-F5344CB8AC3E}">
        <p14:creationId xmlns:p14="http://schemas.microsoft.com/office/powerpoint/2010/main" val="312140568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7"/>
        <p:cNvGrpSpPr/>
        <p:nvPr/>
      </p:nvGrpSpPr>
      <p:grpSpPr>
        <a:xfrm>
          <a:off x="0" y="0"/>
          <a:ext cx="0" cy="0"/>
          <a:chOff x="0" y="0"/>
          <a:chExt cx="0" cy="0"/>
        </a:xfrm>
      </p:grpSpPr>
      <p:sp>
        <p:nvSpPr>
          <p:cNvPr id="788" name="Google Shape;788;g2765cbd1415_0_4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9" name="Google Shape;789;g2765cbd1415_0_4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76200" algn="l" rtl="0">
              <a:spcBef>
                <a:spcPts val="0"/>
              </a:spcBef>
              <a:spcAft>
                <a:spcPts val="0"/>
              </a:spcAft>
              <a:buClr>
                <a:schemeClr val="dk1"/>
              </a:buClr>
              <a:buSzPts val="1200"/>
              <a:buFont typeface="Google Sans"/>
              <a:buChar char="•"/>
            </a:pPr>
            <a:r>
              <a:rPr lang="en" sz="1200">
                <a:solidFill>
                  <a:schemeClr val="dk1"/>
                </a:solidFill>
                <a:latin typeface="Google Sans"/>
                <a:ea typeface="Google Sans"/>
                <a:cs typeface="Google Sans"/>
                <a:sym typeface="Google Sans"/>
              </a:rPr>
              <a:t>CCDC is another method for breaking the time series into similar segments</a:t>
            </a:r>
            <a:endParaRPr sz="1200">
              <a:solidFill>
                <a:schemeClr val="dk1"/>
              </a:solidFill>
              <a:latin typeface="Google Sans"/>
              <a:ea typeface="Google Sans"/>
              <a:cs typeface="Google Sans"/>
              <a:sym typeface="Google Sans"/>
            </a:endParaRPr>
          </a:p>
          <a:p>
            <a:pPr marL="0" lvl="0" indent="-76200" algn="l" rtl="0">
              <a:spcBef>
                <a:spcPts val="0"/>
              </a:spcBef>
              <a:spcAft>
                <a:spcPts val="0"/>
              </a:spcAft>
              <a:buClr>
                <a:schemeClr val="dk1"/>
              </a:buClr>
              <a:buSzPts val="1200"/>
              <a:buFont typeface="Google Sans"/>
              <a:buChar char="•"/>
            </a:pPr>
            <a:r>
              <a:rPr lang="en" sz="1200">
                <a:solidFill>
                  <a:schemeClr val="dk1"/>
                </a:solidFill>
                <a:latin typeface="Google Sans"/>
                <a:ea typeface="Google Sans"/>
                <a:cs typeface="Google Sans"/>
                <a:sym typeface="Google Sans"/>
              </a:rPr>
              <a:t>CCDC looks for periods of time with similar seasonality (phenology)</a:t>
            </a:r>
            <a:endParaRPr sz="1200">
              <a:solidFill>
                <a:schemeClr val="dk1"/>
              </a:solidFill>
              <a:latin typeface="Google Sans"/>
              <a:ea typeface="Google Sans"/>
              <a:cs typeface="Google Sans"/>
              <a:sym typeface="Google Sans"/>
            </a:endParaRPr>
          </a:p>
          <a:p>
            <a:pPr marL="0" lvl="0" indent="0" algn="l" rtl="0">
              <a:spcBef>
                <a:spcPts val="0"/>
              </a:spcBef>
              <a:spcAft>
                <a:spcPts val="0"/>
              </a:spcAft>
              <a:buNone/>
            </a:pPr>
            <a:endParaRPr sz="1200">
              <a:solidFill>
                <a:schemeClr val="dk1"/>
              </a:solidFill>
              <a:latin typeface="Google Sans"/>
              <a:ea typeface="Google Sans"/>
              <a:cs typeface="Google Sans"/>
              <a:sym typeface="Google Sans"/>
            </a:endParaRPr>
          </a:p>
          <a:p>
            <a:pPr marL="0" lvl="0" indent="-76200" algn="l" rtl="0">
              <a:spcBef>
                <a:spcPts val="0"/>
              </a:spcBef>
              <a:spcAft>
                <a:spcPts val="0"/>
              </a:spcAft>
              <a:buClr>
                <a:schemeClr val="dk1"/>
              </a:buClr>
              <a:buSzPts val="1200"/>
              <a:buFont typeface="Google Sans"/>
              <a:buChar char="•"/>
            </a:pPr>
            <a:r>
              <a:rPr lang="en" sz="1200">
                <a:solidFill>
                  <a:schemeClr val="dk1"/>
                </a:solidFill>
                <a:latin typeface="Google Sans"/>
                <a:ea typeface="Google Sans"/>
                <a:cs typeface="Google Sans"/>
                <a:sym typeface="Google Sans"/>
              </a:rPr>
              <a:t>Here is a pixel’s spectral values in graph form. </a:t>
            </a:r>
            <a:endParaRPr sz="1200">
              <a:solidFill>
                <a:schemeClr val="dk1"/>
              </a:solidFill>
              <a:latin typeface="Google Sans"/>
              <a:ea typeface="Google Sans"/>
              <a:cs typeface="Google Sans"/>
              <a:sym typeface="Google Sans"/>
            </a:endParaRPr>
          </a:p>
          <a:p>
            <a:pPr marL="0" lvl="0" indent="0" algn="l" rtl="0">
              <a:spcBef>
                <a:spcPts val="0"/>
              </a:spcBef>
              <a:spcAft>
                <a:spcPts val="0"/>
              </a:spcAft>
              <a:buNone/>
            </a:pPr>
            <a:endParaRPr sz="1200">
              <a:solidFill>
                <a:schemeClr val="dk1"/>
              </a:solidFill>
              <a:latin typeface="Google Sans"/>
              <a:ea typeface="Google Sans"/>
              <a:cs typeface="Google Sans"/>
              <a:sym typeface="Google Sans"/>
            </a:endParaRPr>
          </a:p>
          <a:p>
            <a:pPr marL="0" lvl="0" indent="-76200" algn="l" rtl="0">
              <a:spcBef>
                <a:spcPts val="0"/>
              </a:spcBef>
              <a:spcAft>
                <a:spcPts val="0"/>
              </a:spcAft>
              <a:buClr>
                <a:schemeClr val="dk1"/>
              </a:buClr>
              <a:buSzPts val="1200"/>
              <a:buFont typeface="Google Sans"/>
              <a:buChar char="•"/>
            </a:pPr>
            <a:r>
              <a:rPr lang="en" sz="1200">
                <a:solidFill>
                  <a:schemeClr val="dk1"/>
                </a:solidFill>
                <a:latin typeface="Google Sans"/>
                <a:ea typeface="Google Sans"/>
                <a:cs typeface="Google Sans"/>
                <a:sym typeface="Google Sans"/>
              </a:rPr>
              <a:t>CCDC fits a harmonic curve to the raw values from the satellite (lower figure). If values change significantly from the current harmonic curve, a new harmonic model will be fit.</a:t>
            </a:r>
            <a:endParaRPr sz="1200">
              <a:solidFill>
                <a:schemeClr val="dk1"/>
              </a:solidFill>
              <a:latin typeface="Google Sans"/>
              <a:ea typeface="Google Sans"/>
              <a:cs typeface="Google Sans"/>
              <a:sym typeface="Google Sans"/>
            </a:endParaRPr>
          </a:p>
          <a:p>
            <a:pPr marL="0" lvl="0" indent="0" algn="l" rtl="0">
              <a:spcBef>
                <a:spcPts val="0"/>
              </a:spcBef>
              <a:spcAft>
                <a:spcPts val="0"/>
              </a:spcAft>
              <a:buNone/>
            </a:pPr>
            <a:endParaRPr sz="1200">
              <a:solidFill>
                <a:schemeClr val="dk1"/>
              </a:solidFill>
              <a:latin typeface="Google Sans"/>
              <a:ea typeface="Google Sans"/>
              <a:cs typeface="Google Sans"/>
              <a:sym typeface="Google Sans"/>
            </a:endParaRPr>
          </a:p>
          <a:p>
            <a:pPr marL="0" lvl="0" indent="0" algn="l" rtl="0">
              <a:spcBef>
                <a:spcPts val="0"/>
              </a:spcBef>
              <a:spcAft>
                <a:spcPts val="0"/>
              </a:spcAft>
              <a:buClr>
                <a:schemeClr val="dk1"/>
              </a:buClr>
              <a:buSzPts val="1100"/>
              <a:buFont typeface="Arial"/>
              <a:buNone/>
            </a:pPr>
            <a:r>
              <a:rPr lang="en" sz="1200">
                <a:solidFill>
                  <a:schemeClr val="dk1"/>
                </a:solidFill>
                <a:latin typeface="Google Sans"/>
                <a:ea typeface="Google Sans"/>
                <a:cs typeface="Google Sans"/>
                <a:sym typeface="Google Sans"/>
              </a:rPr>
              <a:t>Continuous Change Detection and Classification </a:t>
            </a:r>
            <a:endParaRPr sz="1200">
              <a:solidFill>
                <a:schemeClr val="dk1"/>
              </a:solidFill>
              <a:latin typeface="Google Sans"/>
              <a:ea typeface="Google Sans"/>
              <a:cs typeface="Google Sans"/>
              <a:sym typeface="Google Sans"/>
            </a:endParaRPr>
          </a:p>
          <a:p>
            <a:pPr marL="0" lvl="0" indent="0" algn="l" rtl="0">
              <a:spcBef>
                <a:spcPts val="0"/>
              </a:spcBef>
              <a:spcAft>
                <a:spcPts val="0"/>
              </a:spcAft>
              <a:buClr>
                <a:schemeClr val="dk1"/>
              </a:buClr>
              <a:buSzPts val="1100"/>
              <a:buFont typeface="Arial"/>
              <a:buNone/>
            </a:pPr>
            <a:r>
              <a:rPr lang="en" sz="1200">
                <a:solidFill>
                  <a:schemeClr val="dk1"/>
                </a:solidFill>
                <a:latin typeface="Google Sans"/>
                <a:ea typeface="Google Sans"/>
                <a:cs typeface="Google Sans"/>
                <a:sym typeface="Google Sans"/>
              </a:rPr>
              <a:t>Utilizes every available cloud and cloud shadow-free observation to provide information on intra-annual change and seasonality </a:t>
            </a:r>
            <a:endParaRPr sz="1200">
              <a:solidFill>
                <a:schemeClr val="dk1"/>
              </a:solidFill>
              <a:latin typeface="Google Sans"/>
              <a:ea typeface="Google Sans"/>
              <a:cs typeface="Google Sans"/>
              <a:sym typeface="Google Sans"/>
            </a:endParaRPr>
          </a:p>
          <a:p>
            <a:pPr marL="0" lvl="0" indent="0" algn="l" rtl="0">
              <a:spcBef>
                <a:spcPts val="0"/>
              </a:spcBef>
              <a:spcAft>
                <a:spcPts val="0"/>
              </a:spcAft>
              <a:buNone/>
            </a:pPr>
            <a:endParaRPr sz="1200">
              <a:solidFill>
                <a:schemeClr val="dk1"/>
              </a:solidFill>
              <a:latin typeface="Google Sans"/>
              <a:ea typeface="Google Sans"/>
              <a:cs typeface="Google Sans"/>
              <a:sym typeface="Google Sans"/>
            </a:endParaRPr>
          </a:p>
          <a:p>
            <a:pPr marL="0" lvl="0" indent="0" algn="l" rtl="0">
              <a:spcBef>
                <a:spcPts val="0"/>
              </a:spcBef>
              <a:spcAft>
                <a:spcPts val="0"/>
              </a:spcAft>
              <a:buClr>
                <a:schemeClr val="dk1"/>
              </a:buClr>
              <a:buSzPts val="1100"/>
              <a:buFont typeface="Arial"/>
              <a:buNone/>
            </a:pPr>
            <a:r>
              <a:rPr lang="en" sz="1200">
                <a:solidFill>
                  <a:schemeClr val="dk1"/>
                </a:solidFill>
                <a:latin typeface="Google Sans"/>
                <a:ea typeface="Google Sans"/>
                <a:cs typeface="Google Sans"/>
                <a:sym typeface="Google Sans"/>
              </a:rPr>
              <a:t>A departure from the seasonality signature indicates a change</a:t>
            </a:r>
            <a:endParaRPr sz="1200">
              <a:solidFill>
                <a:schemeClr val="dk1"/>
              </a:solidFill>
              <a:latin typeface="Google Sans"/>
              <a:ea typeface="Google Sans"/>
              <a:cs typeface="Google Sans"/>
              <a:sym typeface="Google Sans"/>
            </a:endParaRPr>
          </a:p>
          <a:p>
            <a:pPr marL="0" lvl="0" indent="0" algn="l" rtl="0">
              <a:spcBef>
                <a:spcPts val="0"/>
              </a:spcBef>
              <a:spcAft>
                <a:spcPts val="0"/>
              </a:spcAft>
              <a:buClr>
                <a:schemeClr val="dk1"/>
              </a:buClr>
              <a:buSzPts val="1100"/>
              <a:buFont typeface="Arial"/>
              <a:buNone/>
            </a:pPr>
            <a:r>
              <a:rPr lang="en" sz="1200">
                <a:solidFill>
                  <a:schemeClr val="dk1"/>
                </a:solidFill>
                <a:latin typeface="Google Sans"/>
                <a:ea typeface="Google Sans"/>
                <a:cs typeface="Google Sans"/>
                <a:sym typeface="Google Sans"/>
              </a:rPr>
              <a:t>We use the predicted value based on the harmonic model, the model’s coefficients, and the difference between the current year and the previous year’s fitted values as the slope to allow CCDC to work properly within the LCMS annual ensemble framework. </a:t>
            </a:r>
            <a:endParaRPr sz="1200">
              <a:solidFill>
                <a:schemeClr val="dk1"/>
              </a:solidFill>
              <a:latin typeface="Google Sans"/>
              <a:ea typeface="Google Sans"/>
              <a:cs typeface="Google Sans"/>
              <a:sym typeface="Google Sans"/>
            </a:endParaRPr>
          </a:p>
          <a:p>
            <a:pPr marL="0" lvl="0" indent="0" algn="l" rtl="0">
              <a:spcBef>
                <a:spcPts val="0"/>
              </a:spcBef>
              <a:spcAft>
                <a:spcPts val="0"/>
              </a:spcAft>
              <a:buClr>
                <a:schemeClr val="dk1"/>
              </a:buClr>
              <a:buSzPts val="1100"/>
              <a:buFont typeface="Arial"/>
              <a:buNone/>
            </a:pPr>
            <a:endParaRPr sz="1200">
              <a:solidFill>
                <a:schemeClr val="dk1"/>
              </a:solidFill>
              <a:latin typeface="Google Sans"/>
              <a:ea typeface="Google Sans"/>
              <a:cs typeface="Google Sans"/>
              <a:sym typeface="Google Sans"/>
            </a:endParaRPr>
          </a:p>
          <a:p>
            <a:pPr marL="0" lvl="0" indent="0" algn="l" rtl="0">
              <a:spcBef>
                <a:spcPts val="0"/>
              </a:spcBef>
              <a:spcAft>
                <a:spcPts val="0"/>
              </a:spcAft>
              <a:buNone/>
            </a:pPr>
            <a:endParaRPr sz="1200">
              <a:solidFill>
                <a:schemeClr val="dk1"/>
              </a:solidFill>
              <a:latin typeface="Google Sans"/>
              <a:ea typeface="Google Sans"/>
              <a:cs typeface="Google Sans"/>
              <a:sym typeface="Google Sans"/>
            </a:endParaRPr>
          </a:p>
          <a:p>
            <a:pPr marL="0" lvl="0" indent="0" algn="l" rtl="0">
              <a:spcBef>
                <a:spcPts val="0"/>
              </a:spcBef>
              <a:spcAft>
                <a:spcPts val="0"/>
              </a:spcAft>
              <a:buNone/>
            </a:pPr>
            <a:endParaRPr sz="1200">
              <a:solidFill>
                <a:schemeClr val="dk1"/>
              </a:solidFill>
              <a:latin typeface="Google Sans"/>
              <a:ea typeface="Google Sans"/>
              <a:cs typeface="Google Sans"/>
              <a:sym typeface="Google Sans"/>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9"/>
        <p:cNvGrpSpPr/>
        <p:nvPr/>
      </p:nvGrpSpPr>
      <p:grpSpPr>
        <a:xfrm>
          <a:off x="0" y="0"/>
          <a:ext cx="0" cy="0"/>
          <a:chOff x="0" y="0"/>
          <a:chExt cx="0" cy="0"/>
        </a:xfrm>
      </p:grpSpPr>
      <p:sp>
        <p:nvSpPr>
          <p:cNvPr id="800" name="Google Shape;800;g24c43297878_1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1" name="Google Shape;801;g24c43297878_1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Healey et al 2018 showed all change detection algorithms have a high error rate on their own relative to TimeSync-based reference data</a:t>
            </a:r>
            <a:endParaRPr/>
          </a:p>
          <a:p>
            <a:pPr marL="457200" lvl="0" indent="-317500" algn="l" rtl="0">
              <a:spcBef>
                <a:spcPts val="0"/>
              </a:spcBef>
              <a:spcAft>
                <a:spcPts val="0"/>
              </a:spcAft>
              <a:buSzPts val="1400"/>
              <a:buChar char="●"/>
            </a:pPr>
            <a:r>
              <a:rPr lang="en"/>
              <a:t>If you take these individual algorithms and use them in a supervised classification model, you can lower error rates</a:t>
            </a:r>
            <a:endParaRPr/>
          </a:p>
          <a:p>
            <a:pPr marL="457200" lvl="0" indent="-317500" algn="l" rtl="0">
              <a:spcBef>
                <a:spcPts val="0"/>
              </a:spcBef>
              <a:spcAft>
                <a:spcPts val="0"/>
              </a:spcAft>
              <a:buSzPts val="1400"/>
              <a:buChar char="●"/>
            </a:pPr>
            <a:r>
              <a:rPr lang="en"/>
              <a:t>But error rates still remain high compared to TimeSync reference data</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4"/>
        <p:cNvGrpSpPr/>
        <p:nvPr/>
      </p:nvGrpSpPr>
      <p:grpSpPr>
        <a:xfrm>
          <a:off x="0" y="0"/>
          <a:ext cx="0" cy="0"/>
          <a:chOff x="0" y="0"/>
          <a:chExt cx="0" cy="0"/>
        </a:xfrm>
      </p:grpSpPr>
      <p:sp>
        <p:nvSpPr>
          <p:cNvPr id="815" name="Google Shape;815;g2765cbd1415_0_1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6" name="Google Shape;816;g2765cbd1415_0_1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lvl="0" indent="0" algn="l" rtl="0">
              <a:spcBef>
                <a:spcPts val="0"/>
              </a:spcBef>
              <a:spcAft>
                <a:spcPts val="0"/>
              </a:spcAft>
              <a:buSzPts val="1100"/>
              <a:buNone/>
            </a:pPr>
            <a:r>
              <a:rPr lang="en" dirty="0">
                <a:solidFill>
                  <a:schemeClr val="dk1"/>
                </a:solidFill>
              </a:rPr>
              <a:t>DUPE FOR ACCESSIBLE IMAGES</a:t>
            </a:r>
          </a:p>
          <a:p>
            <a:pPr marL="457200" lvl="0" indent="-298450" algn="l" rtl="0">
              <a:spcBef>
                <a:spcPts val="0"/>
              </a:spcBef>
              <a:spcAft>
                <a:spcPts val="0"/>
              </a:spcAft>
              <a:buSzPts val="1100"/>
              <a:buChar char="●"/>
            </a:pPr>
            <a:r>
              <a:rPr lang="en" dirty="0">
                <a:solidFill>
                  <a:schemeClr val="dk1"/>
                </a:solidFill>
              </a:rPr>
              <a:t>LCMS uses TimeSync data for training data. TimeSync is a manual image interpretation tool where interpreters use spectral reflectance data, satellite and aircraft imagery, and other existing datasets to determine the appropriate classifications at 30m x 30m plots across the our study areas. The training point locations are determined using a stratified random sampling approach. There are about 10,000 training TimeSync plots for the CONUS and around 1000 for southeastern Alaska and Puerto Rico US Virgin islands each</a:t>
            </a:r>
            <a:endParaRPr dirty="0"/>
          </a:p>
          <a:p>
            <a:pPr marL="457200" lvl="0" indent="-317500" algn="l" rtl="0">
              <a:spcBef>
                <a:spcPts val="0"/>
              </a:spcBef>
              <a:spcAft>
                <a:spcPts val="0"/>
              </a:spcAft>
              <a:buSzPts val="1400"/>
              <a:buChar char="●"/>
            </a:pPr>
            <a:r>
              <a:rPr lang="en" dirty="0"/>
              <a:t>Each plot is manually interpreted for change process (e.g. harvest, fire, growth, etc..), land cover (e.g. trees, grass, water, etc…), and land use (e.g. developed, forest, rangeland, etc…) for each year</a:t>
            </a:r>
            <a:endParaRPr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4"/>
        <p:cNvGrpSpPr/>
        <p:nvPr/>
      </p:nvGrpSpPr>
      <p:grpSpPr>
        <a:xfrm>
          <a:off x="0" y="0"/>
          <a:ext cx="0" cy="0"/>
          <a:chOff x="0" y="0"/>
          <a:chExt cx="0" cy="0"/>
        </a:xfrm>
      </p:grpSpPr>
      <p:sp>
        <p:nvSpPr>
          <p:cNvPr id="815" name="Google Shape;815;g2765cbd1415_0_1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6" name="Google Shape;816;g2765cbd1415_0_1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
                <a:solidFill>
                  <a:schemeClr val="dk1"/>
                </a:solidFill>
              </a:rPr>
              <a:t>LCMS uses TimeSync data for training data. TimeSync is a manual image interpretation tool where interpreters use spectral reflectance data, satellite and aircraft imagery, and other existing datasets to determine the appropriate classifications at 30m x 30m plots across the our study areas. The training point locations are determined using a stratified random sampling approach. There are about 10,000 training TimeSync plots for the CONUS and around 1000 for southeastern Alaska and Puerto Rico US Virgin islands each</a:t>
            </a:r>
            <a:endParaRPr/>
          </a:p>
          <a:p>
            <a:pPr marL="457200" lvl="0" indent="-317500" algn="l" rtl="0">
              <a:spcBef>
                <a:spcPts val="0"/>
              </a:spcBef>
              <a:spcAft>
                <a:spcPts val="0"/>
              </a:spcAft>
              <a:buSzPts val="1400"/>
              <a:buChar char="●"/>
            </a:pPr>
            <a:r>
              <a:rPr lang="en"/>
              <a:t>Each plot is manually interpreted for change process (e.g. harvest, fire, growth, etc..), land cover (e.g. trees, grass, water, etc…), and land use (e.g. developed, forest, rangeland, etc…) for each year</a:t>
            </a:r>
            <a:endParaRPr/>
          </a:p>
        </p:txBody>
      </p:sp>
    </p:spTree>
    <p:extLst>
      <p:ext uri="{BB962C8B-B14F-4D97-AF65-F5344CB8AC3E}">
        <p14:creationId xmlns:p14="http://schemas.microsoft.com/office/powerpoint/2010/main" val="25534660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9"/>
        <p:cNvGrpSpPr/>
        <p:nvPr/>
      </p:nvGrpSpPr>
      <p:grpSpPr>
        <a:xfrm>
          <a:off x="0" y="0"/>
          <a:ext cx="0" cy="0"/>
          <a:chOff x="0" y="0"/>
          <a:chExt cx="0" cy="0"/>
        </a:xfrm>
      </p:grpSpPr>
      <p:sp>
        <p:nvSpPr>
          <p:cNvPr id="840" name="Google Shape;840;g2765cbd1415_0_4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1" name="Google Shape;841;g2765cbd1415_0_4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lvl="0" indent="0" algn="l" rtl="0">
              <a:spcBef>
                <a:spcPts val="0"/>
              </a:spcBef>
              <a:spcAft>
                <a:spcPts val="0"/>
              </a:spcAft>
              <a:buClr>
                <a:schemeClr val="dk1"/>
              </a:buClr>
              <a:buSzPts val="1100"/>
              <a:buNone/>
            </a:pPr>
            <a:r>
              <a:rPr lang="en" dirty="0">
                <a:solidFill>
                  <a:schemeClr val="dk1"/>
                </a:solidFill>
              </a:rPr>
              <a:t>DUPE FOR ACCESSIBLE IMAGES</a:t>
            </a:r>
          </a:p>
          <a:p>
            <a:pPr marL="457200" lvl="0" indent="-298450" algn="l" rtl="0">
              <a:spcBef>
                <a:spcPts val="0"/>
              </a:spcBef>
              <a:spcAft>
                <a:spcPts val="0"/>
              </a:spcAft>
              <a:buClr>
                <a:schemeClr val="dk1"/>
              </a:buClr>
              <a:buSzPts val="1100"/>
              <a:buChar char="●"/>
            </a:pPr>
            <a:r>
              <a:rPr lang="en" dirty="0">
                <a:solidFill>
                  <a:schemeClr val="dk1"/>
                </a:solidFill>
              </a:rPr>
              <a:t>LCMS uses TimeSync data for training data. TimeSync is a manual image interpretation tool where interpreters use spectral reflectance data, satellite and aircraft imagery, and other existing datasets to determine the appropriate classifications at 30m x 30m plots across the our study areas. The training point locations are determined using a stratified random sampling approach. There are about 10,000 training TimeSync plots for the CONUS and around 1000 for southeastern Alaska and Puerto Rico US Virgin islands each</a:t>
            </a:r>
            <a:endParaRPr dirty="0">
              <a:solidFill>
                <a:schemeClr val="dk1"/>
              </a:solidFill>
            </a:endParaRPr>
          </a:p>
          <a:p>
            <a:pPr marL="457200" lvl="0" indent="-317500" algn="l" rtl="0">
              <a:spcBef>
                <a:spcPts val="0"/>
              </a:spcBef>
              <a:spcAft>
                <a:spcPts val="0"/>
              </a:spcAft>
              <a:buClr>
                <a:schemeClr val="dk1"/>
              </a:buClr>
              <a:buSzPts val="1400"/>
              <a:buChar char="●"/>
            </a:pPr>
            <a:r>
              <a:rPr lang="en" dirty="0">
                <a:solidFill>
                  <a:schemeClr val="dk1"/>
                </a:solidFill>
              </a:rPr>
              <a:t>Each plot is manually interpreted for change process (e.g. harvest, fire, growth, etc..), land cover (e.g. trees, grass, water, etc…), and land use (e.g. developed, forest, rangeland, etc…) for each year</a:t>
            </a:r>
            <a:endParaRPr dirty="0">
              <a:solidFill>
                <a:schemeClr val="dk1"/>
              </a:solidFill>
            </a:endParaRPr>
          </a:p>
          <a:p>
            <a:pPr marL="0" lvl="0" indent="0" algn="l" rtl="0">
              <a:spcBef>
                <a:spcPts val="0"/>
              </a:spcBef>
              <a:spcAft>
                <a:spcPts val="0"/>
              </a:spcAft>
              <a:buNone/>
            </a:pPr>
            <a:endParaRPr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9"/>
        <p:cNvGrpSpPr/>
        <p:nvPr/>
      </p:nvGrpSpPr>
      <p:grpSpPr>
        <a:xfrm>
          <a:off x="0" y="0"/>
          <a:ext cx="0" cy="0"/>
          <a:chOff x="0" y="0"/>
          <a:chExt cx="0" cy="0"/>
        </a:xfrm>
      </p:grpSpPr>
      <p:sp>
        <p:nvSpPr>
          <p:cNvPr id="840" name="Google Shape;840;g2765cbd1415_0_4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1" name="Google Shape;841;g2765cbd1415_0_4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Clr>
                <a:schemeClr val="dk1"/>
              </a:buClr>
              <a:buSzPts val="1100"/>
              <a:buChar char="●"/>
            </a:pPr>
            <a:r>
              <a:rPr lang="en">
                <a:solidFill>
                  <a:schemeClr val="dk1"/>
                </a:solidFill>
              </a:rPr>
              <a:t>LCMS uses TimeSync data for training data. TimeSync is a manual image interpretation tool where interpreters use spectral reflectance data, satellite and aircraft imagery, and other existing datasets to determine the appropriate classifications at 30m x 30m plots across the our study areas. The training point locations are determined using a stratified random sampling approach. There are about 10,000 training TimeSync plots for the CONUS and around 1000 for southeastern Alaska and Puerto Rico US Virgin islands each</a:t>
            </a:r>
            <a:endParaRPr>
              <a:solidFill>
                <a:schemeClr val="dk1"/>
              </a:solidFill>
            </a:endParaRPr>
          </a:p>
          <a:p>
            <a:pPr marL="457200" lvl="0" indent="-317500" algn="l" rtl="0">
              <a:spcBef>
                <a:spcPts val="0"/>
              </a:spcBef>
              <a:spcAft>
                <a:spcPts val="0"/>
              </a:spcAft>
              <a:buClr>
                <a:schemeClr val="dk1"/>
              </a:buClr>
              <a:buSzPts val="1400"/>
              <a:buChar char="●"/>
            </a:pPr>
            <a:r>
              <a:rPr lang="en">
                <a:solidFill>
                  <a:schemeClr val="dk1"/>
                </a:solidFill>
              </a:rPr>
              <a:t>Each plot is manually interpreted for change process (e.g. harvest, fire, growth, etc..), land cover (e.g. trees, grass, water, etc…), and land use (e.g. developed, forest, rangeland, etc…) for each year</a:t>
            </a:r>
            <a:endParaRPr>
              <a:solidFill>
                <a:schemeClr val="dk1"/>
              </a:solidFill>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107458442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6"/>
        <p:cNvGrpSpPr/>
        <p:nvPr/>
      </p:nvGrpSpPr>
      <p:grpSpPr>
        <a:xfrm>
          <a:off x="0" y="0"/>
          <a:ext cx="0" cy="0"/>
          <a:chOff x="0" y="0"/>
          <a:chExt cx="0" cy="0"/>
        </a:xfrm>
      </p:grpSpPr>
      <p:sp>
        <p:nvSpPr>
          <p:cNvPr id="857" name="Google Shape;857;g23d9442a1c5_0_3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8" name="Google Shape;858;g23d9442a1c5_0_3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Classes included in our various products (*Land cover there are some mixed classes not shown here such as Tree-Shrub) </a:t>
            </a:r>
            <a:endParaRPr/>
          </a:p>
          <a:p>
            <a:pPr marL="457200" lvl="0" indent="-317500" algn="l" rtl="0">
              <a:spcBef>
                <a:spcPts val="0"/>
              </a:spcBef>
              <a:spcAft>
                <a:spcPts val="0"/>
              </a:spcAft>
              <a:buSzPts val="1400"/>
              <a:buChar char="●"/>
            </a:pPr>
            <a:r>
              <a:rPr lang="en"/>
              <a:t>In Timesync our interpreters assigned a Change Process, Land Cover, and  Land Use class to each year of the plot’s history. This information is then used to train RF models (This is covered in Modules 4 and 5)</a:t>
            </a:r>
            <a:endParaRPr/>
          </a:p>
          <a:p>
            <a:pPr marL="457200" lvl="0" indent="-317500" algn="l" rtl="0">
              <a:spcBef>
                <a:spcPts val="0"/>
              </a:spcBef>
              <a:spcAft>
                <a:spcPts val="0"/>
              </a:spcAft>
              <a:buSzPts val="1400"/>
              <a:buChar char="●"/>
            </a:pPr>
            <a:r>
              <a:rPr lang="en"/>
              <a:t>Note, Tall Shrubs and Snow/Ice classes are included as a dummy variables in PRUSVI, as there are no Tall Shrubs or Snow/Ice modeled for the land cover maps </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5"/>
        <p:cNvGrpSpPr/>
        <p:nvPr/>
      </p:nvGrpSpPr>
      <p:grpSpPr>
        <a:xfrm>
          <a:off x="0" y="0"/>
          <a:ext cx="0" cy="0"/>
          <a:chOff x="0" y="0"/>
          <a:chExt cx="0" cy="0"/>
        </a:xfrm>
      </p:grpSpPr>
      <p:sp>
        <p:nvSpPr>
          <p:cNvPr id="876" name="Google Shape;876;g277d318667a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7" name="Google Shape;877;g277d318667a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solidFill>
                  <a:schemeClr val="dk1"/>
                </a:solidFill>
              </a:rPr>
              <a:t>Currently, we group the Change Process call into stable, loss, and gain. </a:t>
            </a:r>
            <a:endParaRPr/>
          </a:p>
          <a:p>
            <a:pPr marL="0" lvl="0" indent="0" algn="l" rtl="0">
              <a:spcBef>
                <a:spcPts val="0"/>
              </a:spcBef>
              <a:spcAft>
                <a:spcPts val="0"/>
              </a:spcAft>
              <a:buClr>
                <a:schemeClr val="dk1"/>
              </a:buClr>
              <a:buSzPts val="1100"/>
              <a:buFont typeface="Arial"/>
              <a:buNone/>
            </a:pPr>
            <a:endParaRPr/>
          </a:p>
          <a:p>
            <a:pPr marL="457200" lvl="0" indent="-317500" algn="l" rtl="0">
              <a:spcBef>
                <a:spcPts val="0"/>
              </a:spcBef>
              <a:spcAft>
                <a:spcPts val="0"/>
              </a:spcAft>
              <a:buClr>
                <a:schemeClr val="dk1"/>
              </a:buClr>
              <a:buSzPts val="1400"/>
              <a:buChar char="-"/>
            </a:pPr>
            <a:r>
              <a:rPr lang="en">
                <a:solidFill>
                  <a:schemeClr val="dk1"/>
                </a:solidFill>
              </a:rPr>
              <a:t>Classes included in our various products (*Land cover there are some mixed classes not shown here such as Tree-Shrub) </a:t>
            </a:r>
            <a:endParaRPr>
              <a:solidFill>
                <a:schemeClr val="dk1"/>
              </a:solidFill>
            </a:endParaRPr>
          </a:p>
          <a:p>
            <a:pPr marL="457200" lvl="0" indent="-317500" algn="l" rtl="0">
              <a:spcBef>
                <a:spcPts val="0"/>
              </a:spcBef>
              <a:spcAft>
                <a:spcPts val="0"/>
              </a:spcAft>
              <a:buClr>
                <a:schemeClr val="dk1"/>
              </a:buClr>
              <a:buSzPts val="1400"/>
              <a:buChar char="-"/>
            </a:pPr>
            <a:r>
              <a:rPr lang="en">
                <a:solidFill>
                  <a:schemeClr val="dk1"/>
                </a:solidFill>
              </a:rPr>
              <a:t>In Timesync our interpreters assigned a Change call, a Land Use class, and a Land Cover class to each year of the plot’s history. This information was used then used when building our RF models (This is covered in Modules 4 and 5)</a:t>
            </a:r>
            <a:endParaRPr>
              <a:solidFill>
                <a:schemeClr val="dk1"/>
              </a:solidFill>
            </a:endParaRPr>
          </a:p>
          <a:p>
            <a:pPr marL="457200" lvl="0" indent="-317500" algn="l" rtl="0">
              <a:spcBef>
                <a:spcPts val="0"/>
              </a:spcBef>
              <a:spcAft>
                <a:spcPts val="0"/>
              </a:spcAft>
              <a:buClr>
                <a:schemeClr val="dk1"/>
              </a:buClr>
              <a:buSzPts val="1400"/>
              <a:buChar char="-"/>
            </a:pPr>
            <a:r>
              <a:rPr lang="en">
                <a:solidFill>
                  <a:schemeClr val="dk1"/>
                </a:solidFill>
              </a:rPr>
              <a:t>Note, Tall Shrubs and Snow/Ice classes are included as a dummy variables in PRUSVI, as there are no Tall Shrubs or Snow/Ice modeled for the land cover maps </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7"/>
        <p:cNvGrpSpPr/>
        <p:nvPr/>
      </p:nvGrpSpPr>
      <p:grpSpPr>
        <a:xfrm>
          <a:off x="0" y="0"/>
          <a:ext cx="0" cy="0"/>
          <a:chOff x="0" y="0"/>
          <a:chExt cx="0" cy="0"/>
        </a:xfrm>
      </p:grpSpPr>
      <p:sp>
        <p:nvSpPr>
          <p:cNvPr id="898" name="Google Shape;898;g2765cbd1415_0_4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9" name="Google Shape;899;g2765cbd1415_0_4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Terrain variables are a great proxy for climate information</a:t>
            </a:r>
            <a:endParaRPr/>
          </a:p>
          <a:p>
            <a:pPr marL="457200" lvl="0" indent="-317500" algn="l" rtl="0">
              <a:spcBef>
                <a:spcPts val="0"/>
              </a:spcBef>
              <a:spcAft>
                <a:spcPts val="0"/>
              </a:spcAft>
              <a:buSzPts val="1400"/>
              <a:buChar char="●"/>
            </a:pPr>
            <a:r>
              <a:rPr lang="en"/>
              <a:t>These include elevation, slope, aspect, and topographic position indices</a:t>
            </a: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8"/>
        <p:cNvGrpSpPr/>
        <p:nvPr/>
      </p:nvGrpSpPr>
      <p:grpSpPr>
        <a:xfrm>
          <a:off x="0" y="0"/>
          <a:ext cx="0" cy="0"/>
          <a:chOff x="0" y="0"/>
          <a:chExt cx="0" cy="0"/>
        </a:xfrm>
      </p:grpSpPr>
      <p:sp>
        <p:nvSpPr>
          <p:cNvPr id="909" name="Google Shape;909;g2765cbd1415_0_6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0" name="Google Shape;910;g2765cbd1415_0_6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l" rtl="0">
              <a:spcBef>
                <a:spcPts val="0"/>
              </a:spcBef>
              <a:spcAft>
                <a:spcPts val="0"/>
              </a:spcAft>
              <a:buClr>
                <a:schemeClr val="dk1"/>
              </a:buClr>
              <a:buSzPts val="1200"/>
              <a:buFont typeface="Calibri"/>
              <a:buChar char="●"/>
            </a:pPr>
            <a:r>
              <a:rPr lang="en" sz="1200">
                <a:solidFill>
                  <a:schemeClr val="dk1"/>
                </a:solidFill>
                <a:latin typeface="Calibri"/>
                <a:ea typeface="Calibri"/>
                <a:cs typeface="Calibri"/>
                <a:sym typeface="Calibri"/>
              </a:rPr>
              <a:t>Use TimeSync training data to build RF models and apply them on a pixel-wise basis </a:t>
            </a:r>
            <a:endParaRPr sz="1200">
              <a:solidFill>
                <a:schemeClr val="dk1"/>
              </a:solidFill>
              <a:latin typeface="Calibri"/>
              <a:ea typeface="Calibri"/>
              <a:cs typeface="Calibri"/>
              <a:sym typeface="Calibri"/>
            </a:endParaRPr>
          </a:p>
          <a:p>
            <a:pPr marL="457200" lvl="0" indent="0" algn="l" rtl="0">
              <a:spcBef>
                <a:spcPts val="0"/>
              </a:spcBef>
              <a:spcAft>
                <a:spcPts val="0"/>
              </a:spcAft>
              <a:buNone/>
            </a:pPr>
            <a:endParaRPr sz="1200">
              <a:solidFill>
                <a:schemeClr val="dk1"/>
              </a:solidFill>
              <a:latin typeface="Calibri"/>
              <a:ea typeface="Calibri"/>
              <a:cs typeface="Calibri"/>
              <a:sym typeface="Calibri"/>
            </a:endParaRPr>
          </a:p>
          <a:p>
            <a:pPr marL="457200" lvl="0" indent="-304800" algn="l" rtl="0">
              <a:spcBef>
                <a:spcPts val="0"/>
              </a:spcBef>
              <a:spcAft>
                <a:spcPts val="0"/>
              </a:spcAft>
              <a:buClr>
                <a:schemeClr val="dk1"/>
              </a:buClr>
              <a:buSzPts val="1200"/>
              <a:buFont typeface="Calibri"/>
              <a:buChar char="●"/>
            </a:pPr>
            <a:r>
              <a:rPr lang="en" sz="1200">
                <a:solidFill>
                  <a:schemeClr val="dk1"/>
                </a:solidFill>
                <a:latin typeface="Calibri"/>
                <a:ea typeface="Calibri"/>
                <a:cs typeface="Calibri"/>
                <a:sym typeface="Calibri"/>
              </a:rPr>
              <a:t>Example here there are two possible outcomes (leaf nodes) for a given decision tree – loss or no loss. </a:t>
            </a:r>
            <a:endParaRPr sz="1200">
              <a:solidFill>
                <a:schemeClr val="dk1"/>
              </a:solidFill>
              <a:latin typeface="Calibri"/>
              <a:ea typeface="Calibri"/>
              <a:cs typeface="Calibri"/>
              <a:sym typeface="Calibri"/>
            </a:endParaRPr>
          </a:p>
          <a:p>
            <a:pPr marL="457200" lvl="0" indent="-304800" algn="l" rtl="0">
              <a:spcBef>
                <a:spcPts val="0"/>
              </a:spcBef>
              <a:spcAft>
                <a:spcPts val="0"/>
              </a:spcAft>
              <a:buClr>
                <a:schemeClr val="dk1"/>
              </a:buClr>
              <a:buSzPts val="1200"/>
              <a:buFont typeface="Calibri"/>
              <a:buChar char="●"/>
            </a:pPr>
            <a:r>
              <a:rPr lang="en" sz="1200">
                <a:solidFill>
                  <a:schemeClr val="dk1"/>
                </a:solidFill>
                <a:latin typeface="Calibri"/>
                <a:ea typeface="Calibri"/>
                <a:cs typeface="Calibri"/>
                <a:sym typeface="Calibri"/>
              </a:rPr>
              <a:t>For a given LCMS class we determine the optimal number of decision trees and maximum number of predictors to consider (model tuning) to generate a RF model (ensemble of CART models) </a:t>
            </a:r>
            <a:endParaRPr sz="1200">
              <a:solidFill>
                <a:schemeClr val="dk1"/>
              </a:solidFill>
              <a:latin typeface="Calibri"/>
              <a:ea typeface="Calibri"/>
              <a:cs typeface="Calibri"/>
              <a:sym typeface="Calibri"/>
            </a:endParaRPr>
          </a:p>
          <a:p>
            <a:pPr marL="457200" lvl="0" indent="0" algn="l" rtl="0">
              <a:spcBef>
                <a:spcPts val="0"/>
              </a:spcBef>
              <a:spcAft>
                <a:spcPts val="0"/>
              </a:spcAft>
              <a:buNone/>
            </a:pPr>
            <a:endParaRPr sz="1200">
              <a:solidFill>
                <a:schemeClr val="dk1"/>
              </a:solidFill>
              <a:latin typeface="Calibri"/>
              <a:ea typeface="Calibri"/>
              <a:cs typeface="Calibri"/>
              <a:sym typeface="Calibri"/>
            </a:endParaRPr>
          </a:p>
          <a:p>
            <a:pPr marL="457200" lvl="0" indent="-304800" algn="l" rtl="0">
              <a:spcBef>
                <a:spcPts val="0"/>
              </a:spcBef>
              <a:spcAft>
                <a:spcPts val="0"/>
              </a:spcAft>
              <a:buClr>
                <a:schemeClr val="dk1"/>
              </a:buClr>
              <a:buSzPts val="1200"/>
              <a:buFont typeface="Calibri"/>
              <a:buChar char="●"/>
            </a:pPr>
            <a:r>
              <a:rPr lang="en" sz="1200">
                <a:solidFill>
                  <a:schemeClr val="dk1"/>
                </a:solidFill>
                <a:latin typeface="Calibri"/>
                <a:ea typeface="Calibri"/>
                <a:cs typeface="Calibri"/>
                <a:sym typeface="Calibri"/>
              </a:rPr>
              <a:t>Use ee.Classifier.smileRandomForest algorithm in GEE</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8"/>
        <p:cNvGrpSpPr/>
        <p:nvPr/>
      </p:nvGrpSpPr>
      <p:grpSpPr>
        <a:xfrm>
          <a:off x="0" y="0"/>
          <a:ext cx="0" cy="0"/>
          <a:chOff x="0" y="0"/>
          <a:chExt cx="0" cy="0"/>
        </a:xfrm>
      </p:grpSpPr>
      <p:sp>
        <p:nvSpPr>
          <p:cNvPr id="909" name="Google Shape;909;g2765cbd1415_0_6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0" name="Google Shape;910;g2765cbd1415_0_6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l" rtl="0">
              <a:spcBef>
                <a:spcPts val="0"/>
              </a:spcBef>
              <a:spcAft>
                <a:spcPts val="0"/>
              </a:spcAft>
              <a:buClr>
                <a:schemeClr val="dk1"/>
              </a:buClr>
              <a:buSzPts val="1200"/>
              <a:buFont typeface="Calibri"/>
              <a:buChar char="●"/>
            </a:pPr>
            <a:r>
              <a:rPr lang="en" sz="1200">
                <a:solidFill>
                  <a:schemeClr val="dk1"/>
                </a:solidFill>
                <a:latin typeface="Calibri"/>
                <a:ea typeface="Calibri"/>
                <a:cs typeface="Calibri"/>
                <a:sym typeface="Calibri"/>
              </a:rPr>
              <a:t>Use TimeSync training data to build RF models and apply them on a pixel-wise basis </a:t>
            </a:r>
            <a:endParaRPr sz="1200">
              <a:solidFill>
                <a:schemeClr val="dk1"/>
              </a:solidFill>
              <a:latin typeface="Calibri"/>
              <a:ea typeface="Calibri"/>
              <a:cs typeface="Calibri"/>
              <a:sym typeface="Calibri"/>
            </a:endParaRPr>
          </a:p>
          <a:p>
            <a:pPr marL="457200" lvl="0" indent="0" algn="l" rtl="0">
              <a:spcBef>
                <a:spcPts val="0"/>
              </a:spcBef>
              <a:spcAft>
                <a:spcPts val="0"/>
              </a:spcAft>
              <a:buNone/>
            </a:pPr>
            <a:endParaRPr sz="1200">
              <a:solidFill>
                <a:schemeClr val="dk1"/>
              </a:solidFill>
              <a:latin typeface="Calibri"/>
              <a:ea typeface="Calibri"/>
              <a:cs typeface="Calibri"/>
              <a:sym typeface="Calibri"/>
            </a:endParaRPr>
          </a:p>
          <a:p>
            <a:pPr marL="457200" lvl="0" indent="-304800" algn="l" rtl="0">
              <a:spcBef>
                <a:spcPts val="0"/>
              </a:spcBef>
              <a:spcAft>
                <a:spcPts val="0"/>
              </a:spcAft>
              <a:buClr>
                <a:schemeClr val="dk1"/>
              </a:buClr>
              <a:buSzPts val="1200"/>
              <a:buFont typeface="Calibri"/>
              <a:buChar char="●"/>
            </a:pPr>
            <a:r>
              <a:rPr lang="en" sz="1200">
                <a:solidFill>
                  <a:schemeClr val="dk1"/>
                </a:solidFill>
                <a:latin typeface="Calibri"/>
                <a:ea typeface="Calibri"/>
                <a:cs typeface="Calibri"/>
                <a:sym typeface="Calibri"/>
              </a:rPr>
              <a:t>Example here there are two possible outcomes (leaf nodes) for a given decision tree – loss or no loss. </a:t>
            </a:r>
            <a:endParaRPr sz="1200">
              <a:solidFill>
                <a:schemeClr val="dk1"/>
              </a:solidFill>
              <a:latin typeface="Calibri"/>
              <a:ea typeface="Calibri"/>
              <a:cs typeface="Calibri"/>
              <a:sym typeface="Calibri"/>
            </a:endParaRPr>
          </a:p>
          <a:p>
            <a:pPr marL="457200" lvl="0" indent="-304800" algn="l" rtl="0">
              <a:spcBef>
                <a:spcPts val="0"/>
              </a:spcBef>
              <a:spcAft>
                <a:spcPts val="0"/>
              </a:spcAft>
              <a:buClr>
                <a:schemeClr val="dk1"/>
              </a:buClr>
              <a:buSzPts val="1200"/>
              <a:buFont typeface="Calibri"/>
              <a:buChar char="●"/>
            </a:pPr>
            <a:r>
              <a:rPr lang="en" sz="1200">
                <a:solidFill>
                  <a:schemeClr val="dk1"/>
                </a:solidFill>
                <a:latin typeface="Calibri"/>
                <a:ea typeface="Calibri"/>
                <a:cs typeface="Calibri"/>
                <a:sym typeface="Calibri"/>
              </a:rPr>
              <a:t>For a given LCMS class we determine the optimal number of decision trees and maximum number of predictors to consider (model tuning) to generate a RF model (ensemble of CART models) </a:t>
            </a:r>
            <a:endParaRPr sz="1200">
              <a:solidFill>
                <a:schemeClr val="dk1"/>
              </a:solidFill>
              <a:latin typeface="Calibri"/>
              <a:ea typeface="Calibri"/>
              <a:cs typeface="Calibri"/>
              <a:sym typeface="Calibri"/>
            </a:endParaRPr>
          </a:p>
          <a:p>
            <a:pPr marL="457200" lvl="0" indent="0" algn="l" rtl="0">
              <a:spcBef>
                <a:spcPts val="0"/>
              </a:spcBef>
              <a:spcAft>
                <a:spcPts val="0"/>
              </a:spcAft>
              <a:buNone/>
            </a:pPr>
            <a:endParaRPr sz="1200">
              <a:solidFill>
                <a:schemeClr val="dk1"/>
              </a:solidFill>
              <a:latin typeface="Calibri"/>
              <a:ea typeface="Calibri"/>
              <a:cs typeface="Calibri"/>
              <a:sym typeface="Calibri"/>
            </a:endParaRPr>
          </a:p>
          <a:p>
            <a:pPr marL="457200" lvl="0" indent="-304800" algn="l" rtl="0">
              <a:spcBef>
                <a:spcPts val="0"/>
              </a:spcBef>
              <a:spcAft>
                <a:spcPts val="0"/>
              </a:spcAft>
              <a:buClr>
                <a:schemeClr val="dk1"/>
              </a:buClr>
              <a:buSzPts val="1200"/>
              <a:buFont typeface="Calibri"/>
              <a:buChar char="●"/>
            </a:pPr>
            <a:r>
              <a:rPr lang="en" sz="1200">
                <a:solidFill>
                  <a:schemeClr val="dk1"/>
                </a:solidFill>
                <a:latin typeface="Calibri"/>
                <a:ea typeface="Calibri"/>
                <a:cs typeface="Calibri"/>
                <a:sym typeface="Calibri"/>
              </a:rPr>
              <a:t>Use ee.Classifier.smileRandomForest algorithm in GEE</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119538700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6"/>
        <p:cNvGrpSpPr/>
        <p:nvPr/>
      </p:nvGrpSpPr>
      <p:grpSpPr>
        <a:xfrm>
          <a:off x="0" y="0"/>
          <a:ext cx="0" cy="0"/>
          <a:chOff x="0" y="0"/>
          <a:chExt cx="0" cy="0"/>
        </a:xfrm>
      </p:grpSpPr>
      <p:sp>
        <p:nvSpPr>
          <p:cNvPr id="927" name="Google Shape;927;g2765cbd1415_0_7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8" name="Google Shape;928;g2765cbd1415_0_7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lvl="0" indent="0" algn="l" rtl="0">
              <a:spcBef>
                <a:spcPts val="0"/>
              </a:spcBef>
              <a:spcAft>
                <a:spcPts val="0"/>
              </a:spcAft>
              <a:buSzPts val="1400"/>
              <a:buNone/>
            </a:pPr>
            <a:r>
              <a:rPr lang="en" dirty="0"/>
              <a:t>DUPE FOR ACCESSIBLE IMAGES</a:t>
            </a:r>
          </a:p>
          <a:p>
            <a:pPr marL="457200" lvl="0" indent="-317500" algn="l" rtl="0">
              <a:spcBef>
                <a:spcPts val="0"/>
              </a:spcBef>
              <a:spcAft>
                <a:spcPts val="0"/>
              </a:spcAft>
              <a:buSzPts val="1400"/>
              <a:buChar char="●"/>
            </a:pPr>
            <a:r>
              <a:rPr lang="en" dirty="0"/>
              <a:t>Apply RF model for a given class on pixel-wise basis to generate model outputs </a:t>
            </a:r>
            <a:endParaRPr dirty="0"/>
          </a:p>
          <a:p>
            <a:pPr marL="457200" lvl="0" indent="0" algn="l" rtl="0">
              <a:spcBef>
                <a:spcPts val="0"/>
              </a:spcBef>
              <a:spcAft>
                <a:spcPts val="0"/>
              </a:spcAft>
              <a:buNone/>
            </a:pPr>
            <a:endParaRPr dirty="0"/>
          </a:p>
          <a:p>
            <a:pPr marL="457200" lvl="0" indent="-317500" algn="l" rtl="0">
              <a:spcBef>
                <a:spcPts val="0"/>
              </a:spcBef>
              <a:spcAft>
                <a:spcPts val="0"/>
              </a:spcAft>
              <a:buSzPts val="1400"/>
              <a:buChar char="●"/>
            </a:pPr>
            <a:r>
              <a:rPr lang="en" dirty="0"/>
              <a:t>E.g. 4 out of 5 trees predicted grass (60% probability) </a:t>
            </a:r>
            <a:endParaRPr dirty="0"/>
          </a:p>
          <a:p>
            <a:pPr marL="457200" lvl="0" indent="0" algn="l" rtl="0">
              <a:spcBef>
                <a:spcPts val="0"/>
              </a:spcBef>
              <a:spcAft>
                <a:spcPts val="0"/>
              </a:spcAft>
              <a:buNone/>
            </a:pPr>
            <a:endParaRPr dirty="0"/>
          </a:p>
          <a:p>
            <a:pPr marL="457200" lvl="0" indent="-317500" algn="l" rtl="0">
              <a:spcBef>
                <a:spcPts val="0"/>
              </a:spcBef>
              <a:spcAft>
                <a:spcPts val="0"/>
              </a:spcAft>
              <a:buSzPts val="1400"/>
              <a:buChar char="●"/>
            </a:pPr>
            <a:r>
              <a:rPr lang="en" dirty="0"/>
              <a:t>We use thresholding for the change product ( thresholding is based on accuracy assessment using predicted and validation data) to determine if change occurred or not. </a:t>
            </a:r>
            <a:endParaRPr dirty="0"/>
          </a:p>
          <a:p>
            <a:pPr marL="457200" lvl="0" indent="-317500" algn="l" rtl="0">
              <a:spcBef>
                <a:spcPts val="0"/>
              </a:spcBef>
              <a:spcAft>
                <a:spcPts val="0"/>
              </a:spcAft>
              <a:buSzPts val="1400"/>
              <a:buChar char="●"/>
            </a:pPr>
            <a:r>
              <a:rPr lang="en" dirty="0"/>
              <a:t>If we take the class with the majority of the votes, this pixel would be </a:t>
            </a:r>
            <a:r>
              <a:rPr lang="en" i="1" dirty="0"/>
              <a:t>grass</a:t>
            </a:r>
            <a:endParaRPr i="1" dirty="0"/>
          </a:p>
          <a:p>
            <a:pPr marL="457200" lvl="0" indent="0" algn="l" rtl="0">
              <a:spcBef>
                <a:spcPts val="0"/>
              </a:spcBef>
              <a:spcAft>
                <a:spcPts val="0"/>
              </a:spcAft>
              <a:buNone/>
            </a:pP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6"/>
        <p:cNvGrpSpPr/>
        <p:nvPr/>
      </p:nvGrpSpPr>
      <p:grpSpPr>
        <a:xfrm>
          <a:off x="0" y="0"/>
          <a:ext cx="0" cy="0"/>
          <a:chOff x="0" y="0"/>
          <a:chExt cx="0" cy="0"/>
        </a:xfrm>
      </p:grpSpPr>
      <p:sp>
        <p:nvSpPr>
          <p:cNvPr id="927" name="Google Shape;927;g2765cbd1415_0_7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8" name="Google Shape;928;g2765cbd1415_0_7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dirty="0"/>
              <a:t>Apply RF model for a given class on pixel-wise basis to generate model outputs </a:t>
            </a:r>
            <a:endParaRPr dirty="0"/>
          </a:p>
          <a:p>
            <a:pPr marL="457200" lvl="0" indent="0" algn="l" rtl="0">
              <a:spcBef>
                <a:spcPts val="0"/>
              </a:spcBef>
              <a:spcAft>
                <a:spcPts val="0"/>
              </a:spcAft>
              <a:buNone/>
            </a:pPr>
            <a:endParaRPr dirty="0"/>
          </a:p>
          <a:p>
            <a:pPr marL="457200" lvl="0" indent="-317500" algn="l" rtl="0">
              <a:spcBef>
                <a:spcPts val="0"/>
              </a:spcBef>
              <a:spcAft>
                <a:spcPts val="0"/>
              </a:spcAft>
              <a:buSzPts val="1400"/>
              <a:buChar char="●"/>
            </a:pPr>
            <a:r>
              <a:rPr lang="en" dirty="0"/>
              <a:t>E.g. 4 out of 5 trees predicted grass (60% probability) </a:t>
            </a:r>
            <a:endParaRPr dirty="0"/>
          </a:p>
          <a:p>
            <a:pPr marL="457200" lvl="0" indent="0" algn="l" rtl="0">
              <a:spcBef>
                <a:spcPts val="0"/>
              </a:spcBef>
              <a:spcAft>
                <a:spcPts val="0"/>
              </a:spcAft>
              <a:buNone/>
            </a:pPr>
            <a:endParaRPr dirty="0"/>
          </a:p>
          <a:p>
            <a:pPr marL="457200" lvl="0" indent="-317500" algn="l" rtl="0">
              <a:spcBef>
                <a:spcPts val="0"/>
              </a:spcBef>
              <a:spcAft>
                <a:spcPts val="0"/>
              </a:spcAft>
              <a:buSzPts val="1400"/>
              <a:buChar char="●"/>
            </a:pPr>
            <a:r>
              <a:rPr lang="en" dirty="0"/>
              <a:t>We use thresholding for the change product ( thresholding is based on accuracy assessment using predicted and validation data) to determine if change occurred or not. </a:t>
            </a:r>
            <a:endParaRPr dirty="0"/>
          </a:p>
          <a:p>
            <a:pPr marL="457200" lvl="0" indent="-317500" algn="l" rtl="0">
              <a:spcBef>
                <a:spcPts val="0"/>
              </a:spcBef>
              <a:spcAft>
                <a:spcPts val="0"/>
              </a:spcAft>
              <a:buSzPts val="1400"/>
              <a:buChar char="●"/>
            </a:pPr>
            <a:r>
              <a:rPr lang="en" dirty="0"/>
              <a:t>If we take the class with the majority of the votes, this pixel would be </a:t>
            </a:r>
            <a:r>
              <a:rPr lang="en" i="1" dirty="0"/>
              <a:t>grass</a:t>
            </a:r>
            <a:endParaRPr i="1" dirty="0"/>
          </a:p>
          <a:p>
            <a:pPr marL="457200" lvl="0" indent="0" algn="l" rtl="0">
              <a:spcBef>
                <a:spcPts val="0"/>
              </a:spcBef>
              <a:spcAft>
                <a:spcPts val="0"/>
              </a:spcAft>
              <a:buNone/>
            </a:pP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p:txBody>
      </p:sp>
    </p:spTree>
    <p:extLst>
      <p:ext uri="{BB962C8B-B14F-4D97-AF65-F5344CB8AC3E}">
        <p14:creationId xmlns:p14="http://schemas.microsoft.com/office/powerpoint/2010/main" val="284975362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4"/>
        <p:cNvGrpSpPr/>
        <p:nvPr/>
      </p:nvGrpSpPr>
      <p:grpSpPr>
        <a:xfrm>
          <a:off x="0" y="0"/>
          <a:ext cx="0" cy="0"/>
          <a:chOff x="0" y="0"/>
          <a:chExt cx="0" cy="0"/>
        </a:xfrm>
      </p:grpSpPr>
      <p:sp>
        <p:nvSpPr>
          <p:cNvPr id="995" name="Google Shape;995;g23d9442a1c5_0_5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6" name="Google Shape;996;g23d9442a1c5_0_5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dirty="0"/>
              <a:t>The raw products of the LCMS workflow are the probability that a pixel belongs to a given class. </a:t>
            </a:r>
            <a:endParaRPr dirty="0"/>
          </a:p>
          <a:p>
            <a:pPr marL="457200" lvl="0" indent="-317500" algn="l" rtl="0">
              <a:spcBef>
                <a:spcPts val="0"/>
              </a:spcBef>
              <a:spcAft>
                <a:spcPts val="0"/>
              </a:spcAft>
              <a:buSzPts val="1400"/>
              <a:buChar char="●"/>
            </a:pPr>
            <a:r>
              <a:rPr lang="en" dirty="0"/>
              <a:t>Map assemblage, converts these outputs into the final outputs, with classes, that you saw at the beginning of this section.</a:t>
            </a:r>
            <a:endParaRPr dirty="0"/>
          </a:p>
        </p:txBody>
      </p:sp>
    </p:spTree>
    <p:extLst>
      <p:ext uri="{BB962C8B-B14F-4D97-AF65-F5344CB8AC3E}">
        <p14:creationId xmlns:p14="http://schemas.microsoft.com/office/powerpoint/2010/main" val="88181686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4"/>
        <p:cNvGrpSpPr/>
        <p:nvPr/>
      </p:nvGrpSpPr>
      <p:grpSpPr>
        <a:xfrm>
          <a:off x="0" y="0"/>
          <a:ext cx="0" cy="0"/>
          <a:chOff x="0" y="0"/>
          <a:chExt cx="0" cy="0"/>
        </a:xfrm>
      </p:grpSpPr>
      <p:sp>
        <p:nvSpPr>
          <p:cNvPr id="995" name="Google Shape;995;g23d9442a1c5_0_5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6" name="Google Shape;996;g23d9442a1c5_0_5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dirty="0"/>
              <a:t>The raw products of the LCMS workflow are the probability that a pixel belongs to a given class. </a:t>
            </a:r>
            <a:endParaRPr dirty="0"/>
          </a:p>
          <a:p>
            <a:pPr marL="457200" lvl="0" indent="-317500" algn="l" rtl="0">
              <a:spcBef>
                <a:spcPts val="0"/>
              </a:spcBef>
              <a:spcAft>
                <a:spcPts val="0"/>
              </a:spcAft>
              <a:buSzPts val="1400"/>
              <a:buChar char="●"/>
            </a:pPr>
            <a:r>
              <a:rPr lang="en" dirty="0"/>
              <a:t>Map assemblage converts these outputs into the final outputs, with classes, that you saw at the beginning of this section.</a:t>
            </a:r>
            <a:endParaRPr dirty="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4"/>
        <p:cNvGrpSpPr/>
        <p:nvPr/>
      </p:nvGrpSpPr>
      <p:grpSpPr>
        <a:xfrm>
          <a:off x="0" y="0"/>
          <a:ext cx="0" cy="0"/>
          <a:chOff x="0" y="0"/>
          <a:chExt cx="0" cy="0"/>
        </a:xfrm>
      </p:grpSpPr>
      <p:sp>
        <p:nvSpPr>
          <p:cNvPr id="995" name="Google Shape;995;g23d9442a1c5_0_5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6" name="Google Shape;996;g23d9442a1c5_0_5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lvl="0" indent="0" algn="l" rtl="0">
              <a:spcBef>
                <a:spcPts val="0"/>
              </a:spcBef>
              <a:spcAft>
                <a:spcPts val="0"/>
              </a:spcAft>
              <a:buSzPts val="1400"/>
              <a:buNone/>
            </a:pPr>
            <a:r>
              <a:rPr lang="en-US" dirty="0"/>
              <a:t>D</a:t>
            </a:r>
            <a:r>
              <a:rPr lang="en" dirty="0"/>
              <a:t>UPE FOR ACCESSIBLE IMAGES</a:t>
            </a:r>
          </a:p>
          <a:p>
            <a:pPr marL="457200" lvl="0" indent="-317500" algn="l" rtl="0">
              <a:spcBef>
                <a:spcPts val="0"/>
              </a:spcBef>
              <a:spcAft>
                <a:spcPts val="0"/>
              </a:spcAft>
              <a:buSzPts val="1400"/>
              <a:buChar char="●"/>
            </a:pPr>
            <a:r>
              <a:rPr lang="en" dirty="0"/>
              <a:t>The raw products of the LCMS workflow are the probability that a pixel belongs to a given class. </a:t>
            </a:r>
            <a:endParaRPr dirty="0"/>
          </a:p>
          <a:p>
            <a:pPr marL="457200" lvl="0" indent="-317500" algn="l" rtl="0">
              <a:spcBef>
                <a:spcPts val="0"/>
              </a:spcBef>
              <a:spcAft>
                <a:spcPts val="0"/>
              </a:spcAft>
              <a:buSzPts val="1400"/>
              <a:buChar char="●"/>
            </a:pPr>
            <a:r>
              <a:rPr lang="en" dirty="0"/>
              <a:t>Map assemblage converts these outputs into the final outputs, with classes, that you saw at the beginning of this section.</a:t>
            </a:r>
            <a:endParaRPr dirty="0"/>
          </a:p>
        </p:txBody>
      </p:sp>
    </p:spTree>
    <p:extLst>
      <p:ext uri="{BB962C8B-B14F-4D97-AF65-F5344CB8AC3E}">
        <p14:creationId xmlns:p14="http://schemas.microsoft.com/office/powerpoint/2010/main" val="11332155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4"/>
        <p:cNvGrpSpPr/>
        <p:nvPr/>
      </p:nvGrpSpPr>
      <p:grpSpPr>
        <a:xfrm>
          <a:off x="0" y="0"/>
          <a:ext cx="0" cy="0"/>
          <a:chOff x="0" y="0"/>
          <a:chExt cx="0" cy="0"/>
        </a:xfrm>
      </p:grpSpPr>
      <p:sp>
        <p:nvSpPr>
          <p:cNvPr id="995" name="Google Shape;995;g23d9442a1c5_0_5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6" name="Google Shape;996;g23d9442a1c5_0_5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dirty="0"/>
              <a:t>The raw products of the LCMS workflow are the probability that a pixel belongs to a given class. </a:t>
            </a:r>
            <a:endParaRPr dirty="0"/>
          </a:p>
          <a:p>
            <a:pPr marL="457200" lvl="0" indent="-317500" algn="l" rtl="0">
              <a:spcBef>
                <a:spcPts val="0"/>
              </a:spcBef>
              <a:spcAft>
                <a:spcPts val="0"/>
              </a:spcAft>
              <a:buSzPts val="1400"/>
              <a:buChar char="●"/>
            </a:pPr>
            <a:r>
              <a:rPr lang="en" dirty="0"/>
              <a:t>Map assemblage converts these outputs into the final outputs, with classes, that you saw at the beginning of this section.</a:t>
            </a:r>
            <a:endParaRPr dirty="0"/>
          </a:p>
        </p:txBody>
      </p:sp>
    </p:spTree>
    <p:extLst>
      <p:ext uri="{BB962C8B-B14F-4D97-AF65-F5344CB8AC3E}">
        <p14:creationId xmlns:p14="http://schemas.microsoft.com/office/powerpoint/2010/main" val="58530733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4"/>
        <p:cNvGrpSpPr/>
        <p:nvPr/>
      </p:nvGrpSpPr>
      <p:grpSpPr>
        <a:xfrm>
          <a:off x="0" y="0"/>
          <a:ext cx="0" cy="0"/>
          <a:chOff x="0" y="0"/>
          <a:chExt cx="0" cy="0"/>
        </a:xfrm>
      </p:grpSpPr>
      <p:sp>
        <p:nvSpPr>
          <p:cNvPr id="995" name="Google Shape;995;g23d9442a1c5_0_5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6" name="Google Shape;996;g23d9442a1c5_0_5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lvl="0" indent="0" algn="l" rtl="0">
              <a:spcBef>
                <a:spcPts val="0"/>
              </a:spcBef>
              <a:spcAft>
                <a:spcPts val="0"/>
              </a:spcAft>
              <a:buSzPts val="1400"/>
              <a:buNone/>
            </a:pPr>
            <a:r>
              <a:rPr lang="en" dirty="0"/>
              <a:t>DUPE FOR ACCESSIBLE IMAGES</a:t>
            </a:r>
          </a:p>
          <a:p>
            <a:pPr marL="457200" lvl="0" indent="-317500" algn="l" rtl="0">
              <a:spcBef>
                <a:spcPts val="0"/>
              </a:spcBef>
              <a:spcAft>
                <a:spcPts val="0"/>
              </a:spcAft>
              <a:buSzPts val="1400"/>
              <a:buChar char="●"/>
            </a:pPr>
            <a:r>
              <a:rPr lang="en" dirty="0"/>
              <a:t>The raw products of the LCMS workflow are the probability that a pixel belongs to a given class. </a:t>
            </a:r>
            <a:endParaRPr dirty="0"/>
          </a:p>
          <a:p>
            <a:pPr marL="457200" lvl="0" indent="-317500" algn="l" rtl="0">
              <a:spcBef>
                <a:spcPts val="0"/>
              </a:spcBef>
              <a:spcAft>
                <a:spcPts val="0"/>
              </a:spcAft>
              <a:buSzPts val="1400"/>
              <a:buChar char="●"/>
            </a:pPr>
            <a:r>
              <a:rPr lang="en" dirty="0"/>
              <a:t>Map assemblage, converts these outputs into the final outputs, with classes, that you saw at the beginning of this section.</a:t>
            </a:r>
            <a:endParaRPr dirty="0"/>
          </a:p>
        </p:txBody>
      </p:sp>
    </p:spTree>
    <p:extLst>
      <p:ext uri="{BB962C8B-B14F-4D97-AF65-F5344CB8AC3E}">
        <p14:creationId xmlns:p14="http://schemas.microsoft.com/office/powerpoint/2010/main" val="290719376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4"/>
        <p:cNvGrpSpPr/>
        <p:nvPr/>
      </p:nvGrpSpPr>
      <p:grpSpPr>
        <a:xfrm>
          <a:off x="0" y="0"/>
          <a:ext cx="0" cy="0"/>
          <a:chOff x="0" y="0"/>
          <a:chExt cx="0" cy="0"/>
        </a:xfrm>
      </p:grpSpPr>
      <p:sp>
        <p:nvSpPr>
          <p:cNvPr id="995" name="Google Shape;995;g23d9442a1c5_0_5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6" name="Google Shape;996;g23d9442a1c5_0_5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dirty="0"/>
              <a:t>The raw products of the LCMS workflow are the probability that a pixel belongs to a given class. </a:t>
            </a:r>
            <a:endParaRPr dirty="0"/>
          </a:p>
          <a:p>
            <a:pPr marL="457200" lvl="0" indent="-317500" algn="l" rtl="0">
              <a:spcBef>
                <a:spcPts val="0"/>
              </a:spcBef>
              <a:spcAft>
                <a:spcPts val="0"/>
              </a:spcAft>
              <a:buSzPts val="1400"/>
              <a:buChar char="●"/>
            </a:pPr>
            <a:r>
              <a:rPr lang="en" dirty="0"/>
              <a:t>Map assemblage, converts these outputs into the final outputs, with classes, that you saw at the beginning of this section.</a:t>
            </a:r>
            <a:endParaRPr dirty="0"/>
          </a:p>
        </p:txBody>
      </p:sp>
    </p:spTree>
    <p:extLst>
      <p:ext uri="{BB962C8B-B14F-4D97-AF65-F5344CB8AC3E}">
        <p14:creationId xmlns:p14="http://schemas.microsoft.com/office/powerpoint/2010/main" val="168925747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4"/>
        <p:cNvGrpSpPr/>
        <p:nvPr/>
      </p:nvGrpSpPr>
      <p:grpSpPr>
        <a:xfrm>
          <a:off x="0" y="0"/>
          <a:ext cx="0" cy="0"/>
          <a:chOff x="0" y="0"/>
          <a:chExt cx="0" cy="0"/>
        </a:xfrm>
      </p:grpSpPr>
      <p:sp>
        <p:nvSpPr>
          <p:cNvPr id="1015" name="Google Shape;1015;g2765cbd1415_0_8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6" name="Google Shape;1016;g2765cbd1415_0_8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LCMS data products have been extensively used by the Forest Service, as well as by the USGS and NOAA. </a:t>
            </a:r>
            <a:endParaRPr/>
          </a:p>
          <a:p>
            <a:pPr marL="457200" lvl="0" indent="0" algn="l" rtl="0">
              <a:spcBef>
                <a:spcPts val="0"/>
              </a:spcBef>
              <a:spcAft>
                <a:spcPts val="0"/>
              </a:spcAft>
              <a:buNone/>
            </a:pPr>
            <a:endParaRPr/>
          </a:p>
          <a:p>
            <a:pPr marL="457200" lvl="0" indent="-317500" algn="l" rtl="0">
              <a:spcBef>
                <a:spcPts val="0"/>
              </a:spcBef>
              <a:spcAft>
                <a:spcPts val="0"/>
              </a:spcAft>
              <a:buSzPts val="1400"/>
              <a:buChar char="●"/>
            </a:pPr>
            <a:r>
              <a:rPr lang="en"/>
              <a:t>Example at right: monitoring recession of Great Salt Lake, Utah, USA</a:t>
            </a:r>
            <a:endParaRPr/>
          </a:p>
          <a:p>
            <a:pPr marL="457200" lvl="0" indent="0" algn="l" rtl="0">
              <a:spcBef>
                <a:spcPts val="0"/>
              </a:spcBef>
              <a:spcAft>
                <a:spcPts val="0"/>
              </a:spcAft>
              <a:buNone/>
            </a:pPr>
            <a:endParaRPr/>
          </a:p>
          <a:p>
            <a:pPr marL="457200" lvl="0" indent="-317500" algn="l" rtl="0">
              <a:spcBef>
                <a:spcPts val="0"/>
              </a:spcBef>
              <a:spcAft>
                <a:spcPts val="0"/>
              </a:spcAft>
              <a:buSzPts val="1400"/>
              <a:buChar char="●"/>
            </a:pPr>
            <a:r>
              <a:rPr lang="en"/>
              <a:t>Examples of applications include: </a:t>
            </a:r>
            <a:endParaRPr/>
          </a:p>
          <a:p>
            <a:pPr marL="914400" lvl="1" indent="-317500" algn="l" rtl="0">
              <a:spcBef>
                <a:spcPts val="0"/>
              </a:spcBef>
              <a:spcAft>
                <a:spcPts val="0"/>
              </a:spcAft>
              <a:buSzPts val="1400"/>
              <a:buChar char="○"/>
            </a:pPr>
            <a:r>
              <a:rPr lang="en"/>
              <a:t>The Flathead National Forest in Region 1 compared rates of recovery based on LCMS data after silvicultural treatments</a:t>
            </a:r>
            <a:endParaRPr/>
          </a:p>
          <a:p>
            <a:pPr marL="914400" lvl="1" indent="-317500" algn="l" rtl="0">
              <a:spcBef>
                <a:spcPts val="0"/>
              </a:spcBef>
              <a:spcAft>
                <a:spcPts val="0"/>
              </a:spcAft>
              <a:buSzPts val="1400"/>
              <a:buChar char="○"/>
            </a:pPr>
            <a:r>
              <a:rPr lang="en"/>
              <a:t>Manti - La Sal National Forest in Region 4 used LCMS data to determine extent of prior year’s beetle kill for field work planning</a:t>
            </a:r>
            <a:endParaRPr/>
          </a:p>
          <a:p>
            <a:pPr marL="914400" lvl="1" indent="-317500" algn="l" rtl="0">
              <a:spcBef>
                <a:spcPts val="0"/>
              </a:spcBef>
              <a:spcAft>
                <a:spcPts val="0"/>
              </a:spcAft>
              <a:buSzPts val="1400"/>
              <a:buChar char="○"/>
            </a:pPr>
            <a:r>
              <a:rPr lang="en"/>
              <a:t>Region 8 (Southeastern US) plans to use LCMS data in applications including hurricane response and insect and disease monitoring.</a:t>
            </a:r>
            <a:endParaRPr/>
          </a:p>
          <a:p>
            <a:pPr marL="914400" lvl="1" indent="-317500" algn="l" rtl="0">
              <a:spcBef>
                <a:spcPts val="0"/>
              </a:spcBef>
              <a:spcAft>
                <a:spcPts val="0"/>
              </a:spcAft>
              <a:buSzPts val="1400"/>
              <a:buChar char="○"/>
            </a:pPr>
            <a:r>
              <a:rPr lang="en"/>
              <a:t>Region 10 (Southeastern Alaska) uses LCMS for insect and disease monitoring</a:t>
            </a: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4"/>
        <p:cNvGrpSpPr/>
        <p:nvPr/>
      </p:nvGrpSpPr>
      <p:grpSpPr>
        <a:xfrm>
          <a:off x="0" y="0"/>
          <a:ext cx="0" cy="0"/>
          <a:chOff x="0" y="0"/>
          <a:chExt cx="0" cy="0"/>
        </a:xfrm>
      </p:grpSpPr>
      <p:sp>
        <p:nvSpPr>
          <p:cNvPr id="1025" name="Google Shape;1025;g2889dac5a03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6" name="Google Shape;1026;g2889dac5a03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LCMS data products have been extensively used by the Forest Service, as well as by the USGS and NOAA. </a:t>
            </a:r>
            <a:endParaRPr/>
          </a:p>
          <a:p>
            <a:pPr marL="0" lvl="0" indent="0" algn="l" rtl="0">
              <a:spcBef>
                <a:spcPts val="0"/>
              </a:spcBef>
              <a:spcAft>
                <a:spcPts val="0"/>
              </a:spcAft>
              <a:buNone/>
            </a:pPr>
            <a:endParaRPr/>
          </a:p>
          <a:p>
            <a:pPr marL="0" lvl="0" indent="0" algn="l" rtl="0">
              <a:spcBef>
                <a:spcPts val="0"/>
              </a:spcBef>
              <a:spcAft>
                <a:spcPts val="0"/>
              </a:spcAft>
              <a:buNone/>
            </a:pPr>
            <a:r>
              <a:rPr lang="en"/>
              <a:t>Example at right: Impacts of Hurricane Michael - hurricane event was 2018. Apalachicola, Florida Panhandle, southeastern US</a:t>
            </a:r>
            <a:endParaRPr/>
          </a:p>
          <a:p>
            <a:pPr marL="0" lvl="0" indent="0" algn="l" rtl="0">
              <a:spcBef>
                <a:spcPts val="0"/>
              </a:spcBef>
              <a:spcAft>
                <a:spcPts val="0"/>
              </a:spcAft>
              <a:buNone/>
            </a:pPr>
            <a:endParaRPr/>
          </a:p>
          <a:p>
            <a:pPr marL="0" lvl="0" indent="0" algn="l" rtl="0">
              <a:spcBef>
                <a:spcPts val="0"/>
              </a:spcBef>
              <a:spcAft>
                <a:spcPts val="0"/>
              </a:spcAft>
              <a:buNone/>
            </a:pPr>
            <a:r>
              <a:rPr lang="en"/>
              <a:t>Examples of applications include: </a:t>
            </a:r>
            <a:endParaRPr/>
          </a:p>
          <a:p>
            <a:pPr marL="457200" lvl="0" indent="-317500" algn="l" rtl="0">
              <a:spcBef>
                <a:spcPts val="0"/>
              </a:spcBef>
              <a:spcAft>
                <a:spcPts val="0"/>
              </a:spcAft>
              <a:buSzPts val="1400"/>
              <a:buChar char="-"/>
            </a:pPr>
            <a:r>
              <a:rPr lang="en"/>
              <a:t>compare rates of forest recovery </a:t>
            </a:r>
            <a:r>
              <a:rPr lang="en">
                <a:solidFill>
                  <a:schemeClr val="dk1"/>
                </a:solidFill>
              </a:rPr>
              <a:t>after silvicultural treatments </a:t>
            </a:r>
            <a:r>
              <a:rPr lang="en"/>
              <a:t>based on LCMS data - (</a:t>
            </a:r>
            <a:r>
              <a:rPr lang="en">
                <a:solidFill>
                  <a:schemeClr val="dk1"/>
                </a:solidFill>
              </a:rPr>
              <a:t>The Flathead National Forest in Region 1)</a:t>
            </a:r>
            <a:endParaRPr/>
          </a:p>
          <a:p>
            <a:pPr marL="457200" lvl="0" indent="-317500" algn="l" rtl="0">
              <a:spcBef>
                <a:spcPts val="0"/>
              </a:spcBef>
              <a:spcAft>
                <a:spcPts val="0"/>
              </a:spcAft>
              <a:buSzPts val="1400"/>
              <a:buChar char="-"/>
            </a:pPr>
            <a:r>
              <a:rPr lang="en"/>
              <a:t>Determine extent of prior year’s beetle kill for field work planning (</a:t>
            </a:r>
            <a:r>
              <a:rPr lang="en">
                <a:solidFill>
                  <a:schemeClr val="dk1"/>
                </a:solidFill>
              </a:rPr>
              <a:t>Manti - La Sal National Forest in Region 4)</a:t>
            </a:r>
            <a:endParaRPr/>
          </a:p>
          <a:p>
            <a:pPr marL="457200" lvl="0" indent="-317500" algn="l" rtl="0">
              <a:spcBef>
                <a:spcPts val="0"/>
              </a:spcBef>
              <a:spcAft>
                <a:spcPts val="0"/>
              </a:spcAft>
              <a:buSzPts val="1400"/>
              <a:buChar char="-"/>
            </a:pPr>
            <a:r>
              <a:rPr lang="en"/>
              <a:t>Hurricane response (planned by region 6)</a:t>
            </a:r>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2"/>
        <p:cNvGrpSpPr/>
        <p:nvPr/>
      </p:nvGrpSpPr>
      <p:grpSpPr>
        <a:xfrm>
          <a:off x="0" y="0"/>
          <a:ext cx="0" cy="0"/>
          <a:chOff x="0" y="0"/>
          <a:chExt cx="0" cy="0"/>
        </a:xfrm>
      </p:grpSpPr>
      <p:sp>
        <p:nvSpPr>
          <p:cNvPr id="1243" name="Google Shape;1243;g23d9442a1c5_0_7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4" name="Google Shape;1244;g23d9442a1c5_0_7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Advanced capabilities can display all of the layers discussed previously, and all the layers listed on the left. </a:t>
            </a:r>
            <a:endParaRPr/>
          </a:p>
          <a:p>
            <a:pPr marL="457200" lvl="0" indent="-317500" algn="l" rtl="0">
              <a:spcBef>
                <a:spcPts val="0"/>
              </a:spcBef>
              <a:spcAft>
                <a:spcPts val="0"/>
              </a:spcAft>
              <a:buSzPts val="1400"/>
              <a:buChar char="●"/>
            </a:pPr>
            <a:r>
              <a:rPr lang="en"/>
              <a:t>Key capabilities are: </a:t>
            </a:r>
            <a:endParaRPr/>
          </a:p>
          <a:p>
            <a:pPr marL="457200" lvl="0" indent="-317500" algn="l" rtl="0">
              <a:spcBef>
                <a:spcPts val="0"/>
              </a:spcBef>
              <a:spcAft>
                <a:spcPts val="0"/>
              </a:spcAft>
              <a:buSzPts val="1400"/>
              <a:buChar char="●"/>
            </a:pPr>
            <a:r>
              <a:rPr lang="en"/>
              <a:t>Ability to explore change, land use, and land cover for present day and time lapses</a:t>
            </a:r>
            <a:endParaRPr/>
          </a:p>
          <a:p>
            <a:pPr marL="457200" lvl="0" indent="-317500" algn="l" rtl="0">
              <a:spcBef>
                <a:spcPts val="0"/>
              </a:spcBef>
              <a:spcAft>
                <a:spcPts val="0"/>
              </a:spcAft>
              <a:buSzPts val="1400"/>
              <a:buChar char="●"/>
            </a:pPr>
            <a:r>
              <a:rPr lang="en"/>
              <a:t>Inspect probability of loss and gain over time </a:t>
            </a:r>
            <a:endParaRPr/>
          </a:p>
          <a:p>
            <a:pPr marL="457200" lvl="0" indent="-317500" algn="l" rtl="0">
              <a:spcBef>
                <a:spcPts val="0"/>
              </a:spcBef>
              <a:spcAft>
                <a:spcPts val="0"/>
              </a:spcAft>
              <a:buSzPts val="1400"/>
              <a:buChar char="●"/>
            </a:pPr>
            <a:r>
              <a:rPr lang="en"/>
              <a:t>Examine duration of slow loss events</a:t>
            </a:r>
            <a:endParaRPr/>
          </a:p>
          <a:p>
            <a:pPr marL="457200" lvl="0" indent="-317500" algn="l" rtl="0">
              <a:spcBef>
                <a:spcPts val="0"/>
              </a:spcBef>
              <a:spcAft>
                <a:spcPts val="0"/>
              </a:spcAft>
              <a:buSzPts val="1400"/>
              <a:buChar char="●"/>
            </a:pPr>
            <a:r>
              <a:rPr lang="en"/>
              <a:t>Export query results for a point or an area to use in other applications </a:t>
            </a:r>
            <a:endParaRPr/>
          </a:p>
          <a:p>
            <a:pPr marL="457200" lvl="0" indent="-317500" algn="l" rtl="0">
              <a:spcBef>
                <a:spcPts val="0"/>
              </a:spcBef>
              <a:spcAft>
                <a:spcPts val="0"/>
              </a:spcAft>
              <a:buSzPts val="1400"/>
              <a:buChar char="●"/>
            </a:pPr>
            <a:endParaRPr/>
          </a:p>
          <a:p>
            <a:pPr marL="457200" lvl="0" indent="-317500" algn="l" rtl="0">
              <a:spcBef>
                <a:spcPts val="0"/>
              </a:spcBef>
              <a:spcAft>
                <a:spcPts val="0"/>
              </a:spcAft>
              <a:buSzPts val="1400"/>
              <a:buChar char="●"/>
            </a:pPr>
            <a:r>
              <a:rPr lang="en"/>
              <a:t>An example that you can use for inspiration when developing your own tools!</a:t>
            </a:r>
            <a:endParaRPr/>
          </a:p>
          <a:p>
            <a:pPr marL="457200" lvl="0" indent="-317500" algn="l" rtl="0">
              <a:spcBef>
                <a:spcPts val="0"/>
              </a:spcBef>
              <a:spcAft>
                <a:spcPts val="0"/>
              </a:spcAft>
              <a:buSzPts val="1400"/>
              <a:buChar char="●"/>
            </a:pPr>
            <a:endParaRPr/>
          </a:p>
          <a:p>
            <a:pPr marL="457200" lvl="0" indent="-317500" algn="l" rtl="0">
              <a:spcBef>
                <a:spcPts val="0"/>
              </a:spcBef>
              <a:spcAft>
                <a:spcPts val="0"/>
              </a:spcAft>
              <a:buSzPts val="1400"/>
              <a:buChar char="●"/>
            </a:pPr>
            <a:r>
              <a:rPr lang="en"/>
              <a:t>https://apps.fs.usda.gov/lcms-viewer/</a:t>
            </a: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832113" y="2631292"/>
            <a:ext cx="9753600" cy="985646"/>
          </a:xfrm>
          <a:prstGeom prst="rect">
            <a:avLst/>
          </a:prstGeom>
        </p:spPr>
        <p:txBody>
          <a:bodyPr>
            <a:normAutofit/>
          </a:bodyPr>
          <a:lstStyle>
            <a:lvl1pPr marL="0" indent="0" algn="l">
              <a:buNone/>
              <a:defRPr sz="2400" b="0" i="0" baseline="0">
                <a:latin typeface="Helvetica"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9" name="Title 8">
            <a:extLst>
              <a:ext uri="{FF2B5EF4-FFF2-40B4-BE49-F238E27FC236}">
                <a16:creationId xmlns:a16="http://schemas.microsoft.com/office/drawing/2014/main" id="{5ECC651B-E7E1-194F-B5F2-06D0F7636323}"/>
              </a:ext>
            </a:extLst>
          </p:cNvPr>
          <p:cNvSpPr>
            <a:spLocks noGrp="1"/>
          </p:cNvSpPr>
          <p:nvPr>
            <p:ph type="title"/>
          </p:nvPr>
        </p:nvSpPr>
        <p:spPr>
          <a:xfrm>
            <a:off x="1833454" y="1781316"/>
            <a:ext cx="9752259" cy="700628"/>
          </a:xfrm>
          <a:prstGeom prst="rect">
            <a:avLst/>
          </a:prstGeom>
        </p:spPr>
        <p:txBody>
          <a:bodyPr/>
          <a:lstStyle>
            <a:lvl1pPr>
              <a:defRPr sz="4400"/>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789DC821-EE16-4107-9F5E-5B65BEEBAC8D}"/>
              </a:ext>
            </a:extLst>
          </p:cNvPr>
          <p:cNvSpPr>
            <a:spLocks noGrp="1"/>
          </p:cNvSpPr>
          <p:nvPr>
            <p:ph type="body" sz="quarter" idx="10" hasCustomPrompt="1"/>
          </p:nvPr>
        </p:nvSpPr>
        <p:spPr>
          <a:xfrm>
            <a:off x="1833454" y="4456113"/>
            <a:ext cx="3130432" cy="866775"/>
          </a:xfrm>
          <a:prstGeom prst="rect">
            <a:avLst/>
          </a:prstGeom>
        </p:spPr>
        <p:txBody>
          <a:bodyPr/>
          <a:lstStyle>
            <a:lvl1pPr marL="0" indent="0">
              <a:spcBef>
                <a:spcPts val="600"/>
              </a:spcBef>
              <a:buNone/>
              <a:defRPr sz="1400" b="0"/>
            </a:lvl1pPr>
            <a:lvl2pPr marL="457200" indent="0">
              <a:buNone/>
              <a:defRPr sz="1800" b="0"/>
            </a:lvl2pPr>
            <a:lvl3pPr marL="914400" indent="0">
              <a:buNone/>
              <a:defRPr sz="1800" b="0"/>
            </a:lvl3pPr>
            <a:lvl4pPr marL="1371600" indent="0">
              <a:buNone/>
              <a:defRPr sz="1800" b="0"/>
            </a:lvl4pPr>
            <a:lvl5pPr marL="1828800" indent="0">
              <a:buNone/>
              <a:defRPr sz="1800" b="0"/>
            </a:lvl5pPr>
          </a:lstStyle>
          <a:p>
            <a:pPr lvl="0"/>
            <a:r>
              <a:rPr lang="en-US" dirty="0"/>
              <a:t>Click to edit name, title, email, phone</a:t>
            </a:r>
          </a:p>
        </p:txBody>
      </p:sp>
      <p:pic>
        <p:nvPicPr>
          <p:cNvPr id="5" name="Picture 4">
            <a:extLst>
              <a:ext uri="{FF2B5EF4-FFF2-40B4-BE49-F238E27FC236}">
                <a16:creationId xmlns:a16="http://schemas.microsoft.com/office/drawing/2014/main" id="{7B5221FE-5FA2-4A6D-B5AB-ABAF93EE856E}"/>
              </a:ext>
            </a:extLst>
          </p:cNvPr>
          <p:cNvPicPr>
            <a:picLocks noChangeAspect="1"/>
          </p:cNvPicPr>
          <p:nvPr userDrawn="1"/>
        </p:nvPicPr>
        <p:blipFill>
          <a:blip r:embed="rId2"/>
          <a:stretch>
            <a:fillRect/>
          </a:stretch>
        </p:blipFill>
        <p:spPr>
          <a:xfrm>
            <a:off x="0" y="0"/>
            <a:ext cx="1722120" cy="6858000"/>
          </a:xfrm>
          <a:prstGeom prst="rect">
            <a:avLst/>
          </a:prstGeom>
        </p:spPr>
      </p:pic>
      <p:cxnSp>
        <p:nvCxnSpPr>
          <p:cNvPr id="6" name="Straight Connector 5">
            <a:extLst>
              <a:ext uri="{FF2B5EF4-FFF2-40B4-BE49-F238E27FC236}">
                <a16:creationId xmlns:a16="http://schemas.microsoft.com/office/drawing/2014/main" id="{D40FBA1B-1381-4BB8-A788-997B24AA057D}"/>
              </a:ext>
            </a:extLst>
          </p:cNvPr>
          <p:cNvCxnSpPr>
            <a:cxnSpLocks/>
          </p:cNvCxnSpPr>
          <p:nvPr userDrawn="1"/>
        </p:nvCxnSpPr>
        <p:spPr>
          <a:xfrm>
            <a:off x="1833454" y="1011288"/>
            <a:ext cx="9752259" cy="0"/>
          </a:xfrm>
          <a:prstGeom prst="line">
            <a:avLst/>
          </a:prstGeom>
          <a:ln w="15875">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CDA2A3C7-D862-4262-8708-12775E7CF579}"/>
              </a:ext>
            </a:extLst>
          </p:cNvPr>
          <p:cNvPicPr>
            <a:picLocks noChangeAspect="1"/>
          </p:cNvPicPr>
          <p:nvPr userDrawn="1"/>
        </p:nvPicPr>
        <p:blipFill>
          <a:blip r:embed="rId3"/>
          <a:srcRect/>
          <a:stretch/>
        </p:blipFill>
        <p:spPr>
          <a:xfrm>
            <a:off x="1815547" y="445728"/>
            <a:ext cx="3327400" cy="440391"/>
          </a:xfrm>
          <a:prstGeom prst="rect">
            <a:avLst/>
          </a:prstGeom>
        </p:spPr>
      </p:pic>
    </p:spTree>
    <p:extLst>
      <p:ext uri="{BB962C8B-B14F-4D97-AF65-F5344CB8AC3E}">
        <p14:creationId xmlns:p14="http://schemas.microsoft.com/office/powerpoint/2010/main" val="4614614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ext slide">
    <p:spTree>
      <p:nvGrpSpPr>
        <p:cNvPr id="1" name=""/>
        <p:cNvGrpSpPr/>
        <p:nvPr/>
      </p:nvGrpSpPr>
      <p:grpSpPr>
        <a:xfrm>
          <a:off x="0" y="0"/>
          <a:ext cx="0" cy="0"/>
          <a:chOff x="0" y="0"/>
          <a:chExt cx="0" cy="0"/>
        </a:xfrm>
      </p:grpSpPr>
      <p:sp>
        <p:nvSpPr>
          <p:cNvPr id="3" name="Content Placeholder 2"/>
          <p:cNvSpPr>
            <a:spLocks noGrp="1"/>
          </p:cNvSpPr>
          <p:nvPr>
            <p:ph idx="1"/>
          </p:nvPr>
        </p:nvSpPr>
        <p:spPr>
          <a:xfrm>
            <a:off x="1833454" y="1837944"/>
            <a:ext cx="9753600" cy="3657600"/>
          </a:xfrm>
          <a:prstGeom prst="rect">
            <a:avLst/>
          </a:prstGeom>
        </p:spPr>
        <p:txBody>
          <a:bodyPr>
            <a:noAutofit/>
          </a:bodyPr>
          <a:lstStyle>
            <a:lvl1pPr marL="228600" indent="-228600">
              <a:lnSpc>
                <a:spcPct val="150000"/>
              </a:lnSpc>
              <a:defRPr sz="2400" b="0" i="0" baseline="0"/>
            </a:lvl1pPr>
            <a:lvl2pPr marL="457200" indent="-228600">
              <a:lnSpc>
                <a:spcPct val="150000"/>
              </a:lnSpc>
              <a:defRPr sz="2000" b="0" i="0" baseline="0"/>
            </a:lvl2pPr>
            <a:lvl3pPr marL="685800" indent="-228600">
              <a:lnSpc>
                <a:spcPct val="150000"/>
              </a:lnSpc>
              <a:defRPr sz="2000" b="0" i="0" baseline="0"/>
            </a:lvl3pPr>
            <a:lvl4pPr marL="914400" indent="-228600">
              <a:lnSpc>
                <a:spcPct val="150000"/>
              </a:lnSpc>
              <a:defRPr sz="2000" b="0" i="0" baseline="0"/>
            </a:lvl4pPr>
            <a:lvl5pPr marL="1143000" indent="-228600">
              <a:lnSpc>
                <a:spcPct val="150000"/>
              </a:lnSpc>
              <a:defRPr sz="2000" b="0" i="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a:extLst>
              <a:ext uri="{FF2B5EF4-FFF2-40B4-BE49-F238E27FC236}">
                <a16:creationId xmlns:a16="http://schemas.microsoft.com/office/drawing/2014/main" id="{92417A5A-E898-D940-BA3A-F06D472A799B}"/>
              </a:ext>
            </a:extLst>
          </p:cNvPr>
          <p:cNvSpPr>
            <a:spLocks noGrp="1"/>
          </p:cNvSpPr>
          <p:nvPr>
            <p:ph type="title"/>
          </p:nvPr>
        </p:nvSpPr>
        <p:spPr>
          <a:xfrm>
            <a:off x="1833454" y="1107544"/>
            <a:ext cx="9752259" cy="625003"/>
          </a:xfrm>
          <a:prstGeom prst="rect">
            <a:avLst/>
          </a:prstGeom>
        </p:spPr>
        <p:txBody>
          <a:bodyPr/>
          <a:lstStyle/>
          <a:p>
            <a:r>
              <a:rPr lang="en-US"/>
              <a:t>Click to edit Master title style</a:t>
            </a:r>
            <a:endParaRPr lang="en-US" dirty="0"/>
          </a:p>
        </p:txBody>
      </p:sp>
      <p:pic>
        <p:nvPicPr>
          <p:cNvPr id="4" name="Picture 3">
            <a:extLst>
              <a:ext uri="{FF2B5EF4-FFF2-40B4-BE49-F238E27FC236}">
                <a16:creationId xmlns:a16="http://schemas.microsoft.com/office/drawing/2014/main" id="{4A6C595F-1AA0-45F2-ABB9-AE150DCF213F}"/>
              </a:ext>
            </a:extLst>
          </p:cNvPr>
          <p:cNvPicPr>
            <a:picLocks noChangeAspect="1"/>
          </p:cNvPicPr>
          <p:nvPr userDrawn="1"/>
        </p:nvPicPr>
        <p:blipFill rotWithShape="1">
          <a:blip r:embed="rId2"/>
          <a:srcRect r="73452"/>
          <a:stretch/>
        </p:blipFill>
        <p:spPr>
          <a:xfrm>
            <a:off x="0" y="0"/>
            <a:ext cx="457200" cy="6858000"/>
          </a:xfrm>
          <a:prstGeom prst="rect">
            <a:avLst/>
          </a:prstGeom>
        </p:spPr>
      </p:pic>
    </p:spTree>
    <p:extLst>
      <p:ext uri="{BB962C8B-B14F-4D97-AF65-F5344CB8AC3E}">
        <p14:creationId xmlns:p14="http://schemas.microsoft.com/office/powerpoint/2010/main" val="3685490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Columns">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833454" y="1837944"/>
            <a:ext cx="4693920" cy="3657600"/>
          </a:xfrm>
          <a:prstGeom prst="rect">
            <a:avLst/>
          </a:prstGeom>
        </p:spPr>
        <p:txBody>
          <a:bodyPr/>
          <a:lstStyle>
            <a:lvl1pPr>
              <a:defRPr b="0"/>
            </a:lvl1pPr>
            <a:lvl2pPr>
              <a:defRPr b="0"/>
            </a:lvl2pPr>
          </a:lstStyle>
          <a:p>
            <a:pPr lvl="0"/>
            <a:r>
              <a:rPr lang="en-US"/>
              <a:t>Click to edit Master text styles</a:t>
            </a:r>
          </a:p>
          <a:p>
            <a:pPr lvl="1"/>
            <a:r>
              <a:rPr lang="en-US"/>
              <a:t>Second level</a:t>
            </a:r>
          </a:p>
        </p:txBody>
      </p:sp>
      <p:sp>
        <p:nvSpPr>
          <p:cNvPr id="4" name="Content Placeholder 3"/>
          <p:cNvSpPr>
            <a:spLocks noGrp="1"/>
          </p:cNvSpPr>
          <p:nvPr>
            <p:ph sz="half" idx="2"/>
          </p:nvPr>
        </p:nvSpPr>
        <p:spPr>
          <a:xfrm>
            <a:off x="6893134" y="1837944"/>
            <a:ext cx="4693920" cy="3657600"/>
          </a:xfrm>
          <a:prstGeom prst="rect">
            <a:avLst/>
          </a:prstGeom>
        </p:spPr>
        <p:txBody>
          <a:bodyPr/>
          <a:lstStyle>
            <a:lvl1pPr>
              <a:defRPr b="0"/>
            </a:lvl1pPr>
            <a:lvl2pPr>
              <a:defRPr b="0"/>
            </a:lvl2pPr>
            <a:lvl4pPr marL="1371600" indent="0">
              <a:buNone/>
              <a:defRPr/>
            </a:lvl4pPr>
          </a:lstStyle>
          <a:p>
            <a:pPr lvl="0"/>
            <a:r>
              <a:rPr lang="en-US"/>
              <a:t>Click to edit Master text styles</a:t>
            </a:r>
          </a:p>
          <a:p>
            <a:pPr lvl="1"/>
            <a:r>
              <a:rPr lang="en-US"/>
              <a:t>Second level</a:t>
            </a:r>
          </a:p>
        </p:txBody>
      </p:sp>
      <p:sp>
        <p:nvSpPr>
          <p:cNvPr id="5" name="Title 1">
            <a:extLst>
              <a:ext uri="{FF2B5EF4-FFF2-40B4-BE49-F238E27FC236}">
                <a16:creationId xmlns:a16="http://schemas.microsoft.com/office/drawing/2014/main" id="{F740A8F6-982B-491F-B1B7-00006B43A5A6}"/>
              </a:ext>
            </a:extLst>
          </p:cNvPr>
          <p:cNvSpPr>
            <a:spLocks noGrp="1"/>
          </p:cNvSpPr>
          <p:nvPr>
            <p:ph type="title"/>
          </p:nvPr>
        </p:nvSpPr>
        <p:spPr>
          <a:xfrm>
            <a:off x="1833454" y="1107544"/>
            <a:ext cx="9752259" cy="625003"/>
          </a:xfrm>
          <a:prstGeom prst="rect">
            <a:avLst/>
          </a:prstGeom>
        </p:spPr>
        <p:txBody>
          <a:bodyPr/>
          <a:lstStyle/>
          <a:p>
            <a:r>
              <a:rPr lang="en-US"/>
              <a:t>Click to edit Master title style</a:t>
            </a:r>
            <a:endParaRPr lang="en-US" dirty="0"/>
          </a:p>
        </p:txBody>
      </p:sp>
      <p:pic>
        <p:nvPicPr>
          <p:cNvPr id="6" name="Picture 5">
            <a:extLst>
              <a:ext uri="{FF2B5EF4-FFF2-40B4-BE49-F238E27FC236}">
                <a16:creationId xmlns:a16="http://schemas.microsoft.com/office/drawing/2014/main" id="{1BF181EE-752E-4015-ADF4-C838B5165486}"/>
              </a:ext>
            </a:extLst>
          </p:cNvPr>
          <p:cNvPicPr>
            <a:picLocks noChangeAspect="1"/>
          </p:cNvPicPr>
          <p:nvPr userDrawn="1"/>
        </p:nvPicPr>
        <p:blipFill rotWithShape="1">
          <a:blip r:embed="rId2"/>
          <a:srcRect r="73452"/>
          <a:stretch/>
        </p:blipFill>
        <p:spPr>
          <a:xfrm>
            <a:off x="0" y="0"/>
            <a:ext cx="457200" cy="6858000"/>
          </a:xfrm>
          <a:prstGeom prst="rect">
            <a:avLst/>
          </a:prstGeom>
        </p:spPr>
      </p:pic>
    </p:spTree>
    <p:extLst>
      <p:ext uri="{BB962C8B-B14F-4D97-AF65-F5344CB8AC3E}">
        <p14:creationId xmlns:p14="http://schemas.microsoft.com/office/powerpoint/2010/main" val="9165213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hoto">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833454" y="1837944"/>
            <a:ext cx="4693920" cy="3657600"/>
          </a:xfrm>
          <a:prstGeom prst="rect">
            <a:avLst/>
          </a:prstGeom>
        </p:spPr>
        <p:txBody>
          <a:bodyPr/>
          <a:lstStyle>
            <a:lvl1pPr>
              <a:defRPr b="0"/>
            </a:lvl1pPr>
            <a:lvl2pPr>
              <a:defRPr b="0"/>
            </a:lvl2pPr>
          </a:lstStyle>
          <a:p>
            <a:pPr lvl="0"/>
            <a:r>
              <a:rPr lang="en-US"/>
              <a:t>Click to edit Master text styles</a:t>
            </a:r>
          </a:p>
          <a:p>
            <a:pPr lvl="1"/>
            <a:r>
              <a:rPr lang="en-US"/>
              <a:t>Second level</a:t>
            </a:r>
          </a:p>
        </p:txBody>
      </p:sp>
      <p:sp>
        <p:nvSpPr>
          <p:cNvPr id="6" name="Picture Placeholder 5">
            <a:extLst>
              <a:ext uri="{FF2B5EF4-FFF2-40B4-BE49-F238E27FC236}">
                <a16:creationId xmlns:a16="http://schemas.microsoft.com/office/drawing/2014/main" id="{3D19D504-8F93-F849-ACDA-D853FB92D697}"/>
              </a:ext>
            </a:extLst>
          </p:cNvPr>
          <p:cNvSpPr>
            <a:spLocks noGrp="1"/>
          </p:cNvSpPr>
          <p:nvPr>
            <p:ph type="pic" sz="quarter" idx="10"/>
          </p:nvPr>
        </p:nvSpPr>
        <p:spPr>
          <a:xfrm>
            <a:off x="6893134" y="1837944"/>
            <a:ext cx="4693920" cy="3657600"/>
          </a:xfrm>
          <a:prstGeom prst="rect">
            <a:avLst/>
          </a:prstGeom>
        </p:spPr>
        <p:txBody>
          <a:bodyPr/>
          <a:lstStyle>
            <a:lvl1pPr>
              <a:defRPr b="0"/>
            </a:lvl1pPr>
          </a:lstStyle>
          <a:p>
            <a:r>
              <a:rPr lang="en-US"/>
              <a:t>Click icon to add picture</a:t>
            </a:r>
            <a:endParaRPr lang="en-US" dirty="0"/>
          </a:p>
        </p:txBody>
      </p:sp>
      <p:sp>
        <p:nvSpPr>
          <p:cNvPr id="5" name="Title 1">
            <a:extLst>
              <a:ext uri="{FF2B5EF4-FFF2-40B4-BE49-F238E27FC236}">
                <a16:creationId xmlns:a16="http://schemas.microsoft.com/office/drawing/2014/main" id="{FD5D95FD-8FE0-4E7A-AB40-5135EF6DEF73}"/>
              </a:ext>
            </a:extLst>
          </p:cNvPr>
          <p:cNvSpPr>
            <a:spLocks noGrp="1"/>
          </p:cNvSpPr>
          <p:nvPr>
            <p:ph type="title"/>
          </p:nvPr>
        </p:nvSpPr>
        <p:spPr>
          <a:xfrm>
            <a:off x="1833454" y="1107544"/>
            <a:ext cx="9752259" cy="625003"/>
          </a:xfrm>
          <a:prstGeom prst="rect">
            <a:avLst/>
          </a:prstGeom>
        </p:spPr>
        <p:txBody>
          <a:bodyPr/>
          <a:lstStyle/>
          <a:p>
            <a:r>
              <a:rPr lang="en-US"/>
              <a:t>Click to edit Master title style</a:t>
            </a:r>
            <a:endParaRPr lang="en-US" dirty="0"/>
          </a:p>
        </p:txBody>
      </p:sp>
      <p:pic>
        <p:nvPicPr>
          <p:cNvPr id="7" name="Picture 6">
            <a:extLst>
              <a:ext uri="{FF2B5EF4-FFF2-40B4-BE49-F238E27FC236}">
                <a16:creationId xmlns:a16="http://schemas.microsoft.com/office/drawing/2014/main" id="{E4EAF789-B7C5-496D-B76C-5123C9D1C2F5}"/>
              </a:ext>
            </a:extLst>
          </p:cNvPr>
          <p:cNvPicPr>
            <a:picLocks noChangeAspect="1"/>
          </p:cNvPicPr>
          <p:nvPr userDrawn="1"/>
        </p:nvPicPr>
        <p:blipFill rotWithShape="1">
          <a:blip r:embed="rId2"/>
          <a:srcRect r="73452"/>
          <a:stretch/>
        </p:blipFill>
        <p:spPr>
          <a:xfrm>
            <a:off x="0" y="0"/>
            <a:ext cx="457200" cy="6858000"/>
          </a:xfrm>
          <a:prstGeom prst="rect">
            <a:avLst/>
          </a:prstGeom>
        </p:spPr>
      </p:pic>
    </p:spTree>
    <p:extLst>
      <p:ext uri="{BB962C8B-B14F-4D97-AF65-F5344CB8AC3E}">
        <p14:creationId xmlns:p14="http://schemas.microsoft.com/office/powerpoint/2010/main" val="20758308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Headline and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D5583E72-34C7-854C-B7D7-FCC38D074854}"/>
              </a:ext>
            </a:extLst>
          </p:cNvPr>
          <p:cNvSpPr>
            <a:spLocks noGrp="1"/>
          </p:cNvSpPr>
          <p:nvPr>
            <p:ph type="pic" sz="quarter" idx="10"/>
          </p:nvPr>
        </p:nvSpPr>
        <p:spPr>
          <a:xfrm>
            <a:off x="1833454" y="1837944"/>
            <a:ext cx="9753600" cy="3520440"/>
          </a:xfrm>
          <a:prstGeom prst="rect">
            <a:avLst/>
          </a:prstGeom>
        </p:spPr>
        <p:txBody>
          <a:bodyPr/>
          <a:lstStyle>
            <a:lvl1pPr>
              <a:defRPr b="0"/>
            </a:lvl1pPr>
          </a:lstStyle>
          <a:p>
            <a:r>
              <a:rPr lang="en-US"/>
              <a:t>Click icon to add picture</a:t>
            </a:r>
            <a:endParaRPr lang="en-US" dirty="0"/>
          </a:p>
        </p:txBody>
      </p:sp>
      <p:sp>
        <p:nvSpPr>
          <p:cNvPr id="4" name="Title 1">
            <a:extLst>
              <a:ext uri="{FF2B5EF4-FFF2-40B4-BE49-F238E27FC236}">
                <a16:creationId xmlns:a16="http://schemas.microsoft.com/office/drawing/2014/main" id="{045C3D17-23BF-41B9-8D08-1E1DA77C03A3}"/>
              </a:ext>
            </a:extLst>
          </p:cNvPr>
          <p:cNvSpPr>
            <a:spLocks noGrp="1"/>
          </p:cNvSpPr>
          <p:nvPr>
            <p:ph type="title"/>
          </p:nvPr>
        </p:nvSpPr>
        <p:spPr>
          <a:xfrm>
            <a:off x="1833454" y="1107544"/>
            <a:ext cx="9752259" cy="625003"/>
          </a:xfrm>
          <a:prstGeom prst="rect">
            <a:avLst/>
          </a:prstGeom>
        </p:spPr>
        <p:txBody>
          <a:bodyPr/>
          <a:lstStyle/>
          <a:p>
            <a:r>
              <a:rPr lang="en-US"/>
              <a:t>Click to edit Master title style</a:t>
            </a:r>
            <a:endParaRPr lang="en-US" dirty="0"/>
          </a:p>
        </p:txBody>
      </p:sp>
      <p:pic>
        <p:nvPicPr>
          <p:cNvPr id="5" name="Picture 4">
            <a:extLst>
              <a:ext uri="{FF2B5EF4-FFF2-40B4-BE49-F238E27FC236}">
                <a16:creationId xmlns:a16="http://schemas.microsoft.com/office/drawing/2014/main" id="{274B7548-37E5-4C7D-8CAC-2F3EBB3F71F0}"/>
              </a:ext>
            </a:extLst>
          </p:cNvPr>
          <p:cNvPicPr>
            <a:picLocks noChangeAspect="1"/>
          </p:cNvPicPr>
          <p:nvPr userDrawn="1"/>
        </p:nvPicPr>
        <p:blipFill rotWithShape="1">
          <a:blip r:embed="rId2"/>
          <a:srcRect r="73452"/>
          <a:stretch/>
        </p:blipFill>
        <p:spPr>
          <a:xfrm>
            <a:off x="0" y="0"/>
            <a:ext cx="457200" cy="6858000"/>
          </a:xfrm>
          <a:prstGeom prst="rect">
            <a:avLst/>
          </a:prstGeom>
        </p:spPr>
      </p:pic>
    </p:spTree>
    <p:extLst>
      <p:ext uri="{BB962C8B-B14F-4D97-AF65-F5344CB8AC3E}">
        <p14:creationId xmlns:p14="http://schemas.microsoft.com/office/powerpoint/2010/main" val="45924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Add media (movie, animation)">
    <p:spTree>
      <p:nvGrpSpPr>
        <p:cNvPr id="1" name=""/>
        <p:cNvGrpSpPr/>
        <p:nvPr/>
      </p:nvGrpSpPr>
      <p:grpSpPr>
        <a:xfrm>
          <a:off x="0" y="0"/>
          <a:ext cx="0" cy="0"/>
          <a:chOff x="0" y="0"/>
          <a:chExt cx="0" cy="0"/>
        </a:xfrm>
      </p:grpSpPr>
      <p:sp>
        <p:nvSpPr>
          <p:cNvPr id="4" name="Media Placeholder 3">
            <a:extLst>
              <a:ext uri="{FF2B5EF4-FFF2-40B4-BE49-F238E27FC236}">
                <a16:creationId xmlns:a16="http://schemas.microsoft.com/office/drawing/2014/main" id="{B54AAC7B-692C-AA43-A188-629DB708E743}"/>
              </a:ext>
            </a:extLst>
          </p:cNvPr>
          <p:cNvSpPr>
            <a:spLocks noGrp="1"/>
          </p:cNvSpPr>
          <p:nvPr>
            <p:ph type="media" sz="quarter" idx="10"/>
          </p:nvPr>
        </p:nvSpPr>
        <p:spPr>
          <a:xfrm>
            <a:off x="1837944" y="1837944"/>
            <a:ext cx="9752258" cy="3567872"/>
          </a:xfrm>
          <a:prstGeom prst="rect">
            <a:avLst/>
          </a:prstGeom>
        </p:spPr>
        <p:txBody>
          <a:bodyPr/>
          <a:lstStyle>
            <a:lvl1pPr>
              <a:defRPr b="0"/>
            </a:lvl1pPr>
          </a:lstStyle>
          <a:p>
            <a:r>
              <a:rPr lang="en-US"/>
              <a:t>Click icon to add media</a:t>
            </a:r>
            <a:endParaRPr lang="en-US" dirty="0"/>
          </a:p>
        </p:txBody>
      </p:sp>
      <p:sp>
        <p:nvSpPr>
          <p:cNvPr id="5" name="Title 1">
            <a:extLst>
              <a:ext uri="{FF2B5EF4-FFF2-40B4-BE49-F238E27FC236}">
                <a16:creationId xmlns:a16="http://schemas.microsoft.com/office/drawing/2014/main" id="{50BA6B34-BDC9-4CB4-B66A-6B5413F1A168}"/>
              </a:ext>
            </a:extLst>
          </p:cNvPr>
          <p:cNvSpPr>
            <a:spLocks noGrp="1"/>
          </p:cNvSpPr>
          <p:nvPr>
            <p:ph type="title"/>
          </p:nvPr>
        </p:nvSpPr>
        <p:spPr>
          <a:xfrm>
            <a:off x="1833454" y="1107544"/>
            <a:ext cx="9752259" cy="625003"/>
          </a:xfrm>
          <a:prstGeom prst="rect">
            <a:avLst/>
          </a:prstGeom>
        </p:spPr>
        <p:txBody>
          <a:bodyPr/>
          <a:lstStyle/>
          <a:p>
            <a:r>
              <a:rPr lang="en-US"/>
              <a:t>Click to edit Master title style</a:t>
            </a:r>
            <a:endParaRPr lang="en-US" dirty="0"/>
          </a:p>
        </p:txBody>
      </p:sp>
      <p:pic>
        <p:nvPicPr>
          <p:cNvPr id="6" name="Picture 5">
            <a:extLst>
              <a:ext uri="{FF2B5EF4-FFF2-40B4-BE49-F238E27FC236}">
                <a16:creationId xmlns:a16="http://schemas.microsoft.com/office/drawing/2014/main" id="{B1508D8D-8125-4474-AA24-DF5536781265}"/>
              </a:ext>
            </a:extLst>
          </p:cNvPr>
          <p:cNvPicPr>
            <a:picLocks noChangeAspect="1"/>
          </p:cNvPicPr>
          <p:nvPr userDrawn="1"/>
        </p:nvPicPr>
        <p:blipFill rotWithShape="1">
          <a:blip r:embed="rId2"/>
          <a:srcRect r="73452"/>
          <a:stretch/>
        </p:blipFill>
        <p:spPr>
          <a:xfrm>
            <a:off x="0" y="0"/>
            <a:ext cx="457200" cy="6858000"/>
          </a:xfrm>
          <a:prstGeom prst="rect">
            <a:avLst/>
          </a:prstGeom>
        </p:spPr>
      </p:pic>
    </p:spTree>
    <p:extLst>
      <p:ext uri="{BB962C8B-B14F-4D97-AF65-F5344CB8AC3E}">
        <p14:creationId xmlns:p14="http://schemas.microsoft.com/office/powerpoint/2010/main" val="2478937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hart slide">
    <p:spTree>
      <p:nvGrpSpPr>
        <p:cNvPr id="1" name=""/>
        <p:cNvGrpSpPr/>
        <p:nvPr/>
      </p:nvGrpSpPr>
      <p:grpSpPr>
        <a:xfrm>
          <a:off x="0" y="0"/>
          <a:ext cx="0" cy="0"/>
          <a:chOff x="0" y="0"/>
          <a:chExt cx="0" cy="0"/>
        </a:xfrm>
      </p:grpSpPr>
      <p:sp>
        <p:nvSpPr>
          <p:cNvPr id="5" name="Chart Placeholder 4">
            <a:extLst>
              <a:ext uri="{FF2B5EF4-FFF2-40B4-BE49-F238E27FC236}">
                <a16:creationId xmlns:a16="http://schemas.microsoft.com/office/drawing/2014/main" id="{142027B8-9054-7D4D-821C-03D44048F5F1}"/>
              </a:ext>
            </a:extLst>
          </p:cNvPr>
          <p:cNvSpPr>
            <a:spLocks noGrp="1"/>
          </p:cNvSpPr>
          <p:nvPr>
            <p:ph type="chart" sz="quarter" idx="10"/>
          </p:nvPr>
        </p:nvSpPr>
        <p:spPr>
          <a:xfrm>
            <a:off x="1837944" y="1837944"/>
            <a:ext cx="9756648" cy="3548062"/>
          </a:xfrm>
          <a:prstGeom prst="rect">
            <a:avLst/>
          </a:prstGeom>
        </p:spPr>
        <p:txBody>
          <a:bodyPr/>
          <a:lstStyle>
            <a:lvl1pPr>
              <a:defRPr b="0"/>
            </a:lvl1pPr>
          </a:lstStyle>
          <a:p>
            <a:r>
              <a:rPr lang="en-US"/>
              <a:t>Click icon to add chart</a:t>
            </a:r>
            <a:endParaRPr lang="en-US" dirty="0"/>
          </a:p>
        </p:txBody>
      </p:sp>
      <p:sp>
        <p:nvSpPr>
          <p:cNvPr id="4" name="Title 1">
            <a:extLst>
              <a:ext uri="{FF2B5EF4-FFF2-40B4-BE49-F238E27FC236}">
                <a16:creationId xmlns:a16="http://schemas.microsoft.com/office/drawing/2014/main" id="{3D3C090C-AACC-41FE-B6B1-63E04B89BA41}"/>
              </a:ext>
            </a:extLst>
          </p:cNvPr>
          <p:cNvSpPr>
            <a:spLocks noGrp="1"/>
          </p:cNvSpPr>
          <p:nvPr>
            <p:ph type="title"/>
          </p:nvPr>
        </p:nvSpPr>
        <p:spPr>
          <a:xfrm>
            <a:off x="1833454" y="1107544"/>
            <a:ext cx="9752259" cy="625003"/>
          </a:xfrm>
          <a:prstGeom prst="rect">
            <a:avLst/>
          </a:prstGeom>
        </p:spPr>
        <p:txBody>
          <a:bodyPr/>
          <a:lstStyle/>
          <a:p>
            <a:r>
              <a:rPr lang="en-US"/>
              <a:t>Click to edit Master title style</a:t>
            </a:r>
            <a:endParaRPr lang="en-US" dirty="0"/>
          </a:p>
        </p:txBody>
      </p:sp>
      <p:pic>
        <p:nvPicPr>
          <p:cNvPr id="6" name="Picture 5">
            <a:extLst>
              <a:ext uri="{FF2B5EF4-FFF2-40B4-BE49-F238E27FC236}">
                <a16:creationId xmlns:a16="http://schemas.microsoft.com/office/drawing/2014/main" id="{CB0BB3C2-F454-4E8A-82CF-B7FB841202A3}"/>
              </a:ext>
            </a:extLst>
          </p:cNvPr>
          <p:cNvPicPr>
            <a:picLocks noChangeAspect="1"/>
          </p:cNvPicPr>
          <p:nvPr userDrawn="1"/>
        </p:nvPicPr>
        <p:blipFill rotWithShape="1">
          <a:blip r:embed="rId2"/>
          <a:srcRect r="73452"/>
          <a:stretch/>
        </p:blipFill>
        <p:spPr>
          <a:xfrm>
            <a:off x="0" y="0"/>
            <a:ext cx="457200" cy="6858000"/>
          </a:xfrm>
          <a:prstGeom prst="rect">
            <a:avLst/>
          </a:prstGeom>
        </p:spPr>
      </p:pic>
    </p:spTree>
    <p:extLst>
      <p:ext uri="{BB962C8B-B14F-4D97-AF65-F5344CB8AC3E}">
        <p14:creationId xmlns:p14="http://schemas.microsoft.com/office/powerpoint/2010/main" val="42094191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Just a pictur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D5583E72-34C7-854C-B7D7-FCC38D074854}"/>
              </a:ext>
            </a:extLst>
          </p:cNvPr>
          <p:cNvSpPr>
            <a:spLocks noGrp="1"/>
          </p:cNvSpPr>
          <p:nvPr>
            <p:ph type="pic" sz="quarter" idx="10"/>
          </p:nvPr>
        </p:nvSpPr>
        <p:spPr>
          <a:xfrm>
            <a:off x="1837944" y="1186249"/>
            <a:ext cx="9753600" cy="4909116"/>
          </a:xfrm>
          <a:prstGeom prst="rect">
            <a:avLst/>
          </a:prstGeom>
        </p:spPr>
        <p:txBody>
          <a:bodyPr/>
          <a:lstStyle>
            <a:lvl1pPr>
              <a:defRPr b="0"/>
            </a:lvl1pPr>
          </a:lstStyle>
          <a:p>
            <a:r>
              <a:rPr lang="en-US"/>
              <a:t>Click icon to add picture</a:t>
            </a:r>
            <a:endParaRPr lang="en-US" dirty="0"/>
          </a:p>
        </p:txBody>
      </p:sp>
      <p:pic>
        <p:nvPicPr>
          <p:cNvPr id="3" name="Picture 2">
            <a:extLst>
              <a:ext uri="{FF2B5EF4-FFF2-40B4-BE49-F238E27FC236}">
                <a16:creationId xmlns:a16="http://schemas.microsoft.com/office/drawing/2014/main" id="{42331FAB-1D77-47A8-B8D4-D591B177463C}"/>
              </a:ext>
            </a:extLst>
          </p:cNvPr>
          <p:cNvPicPr>
            <a:picLocks noChangeAspect="1"/>
          </p:cNvPicPr>
          <p:nvPr userDrawn="1"/>
        </p:nvPicPr>
        <p:blipFill rotWithShape="1">
          <a:blip r:embed="rId2"/>
          <a:srcRect r="73452"/>
          <a:stretch/>
        </p:blipFill>
        <p:spPr>
          <a:xfrm>
            <a:off x="0" y="0"/>
            <a:ext cx="457200" cy="6858000"/>
          </a:xfrm>
          <a:prstGeom prst="rect">
            <a:avLst/>
          </a:prstGeom>
        </p:spPr>
      </p:pic>
    </p:spTree>
    <p:extLst>
      <p:ext uri="{BB962C8B-B14F-4D97-AF65-F5344CB8AC3E}">
        <p14:creationId xmlns:p14="http://schemas.microsoft.com/office/powerpoint/2010/main" val="27489437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05_Content">
  <p:cSld name="05_Content">
    <p:spTree>
      <p:nvGrpSpPr>
        <p:cNvPr id="1" name="Shape 25"/>
        <p:cNvGrpSpPr/>
        <p:nvPr/>
      </p:nvGrpSpPr>
      <p:grpSpPr>
        <a:xfrm>
          <a:off x="0" y="0"/>
          <a:ext cx="0" cy="0"/>
          <a:chOff x="0" y="0"/>
          <a:chExt cx="0" cy="0"/>
        </a:xfrm>
      </p:grpSpPr>
      <p:sp>
        <p:nvSpPr>
          <p:cNvPr id="26" name="Google Shape;26;p7"/>
          <p:cNvSpPr txBox="1">
            <a:spLocks noGrp="1"/>
          </p:cNvSpPr>
          <p:nvPr>
            <p:ph type="body" idx="1"/>
          </p:nvPr>
        </p:nvSpPr>
        <p:spPr>
          <a:xfrm>
            <a:off x="609567" y="2048333"/>
            <a:ext cx="7278600" cy="3666600"/>
          </a:xfrm>
          <a:prstGeom prst="rect">
            <a:avLst/>
          </a:prstGeom>
        </p:spPr>
        <p:txBody>
          <a:bodyPr spcFirstLastPara="1" wrap="square" lIns="0" tIns="0" rIns="0" bIns="0" anchor="t" anchorCtr="0">
            <a:noAutofit/>
          </a:bodyPr>
          <a:lstStyle>
            <a:lvl1pPr marL="304815" lvl="0" indent="-270947" rtl="0">
              <a:spcBef>
                <a:spcPts val="0"/>
              </a:spcBef>
              <a:spcAft>
                <a:spcPts val="0"/>
              </a:spcAft>
              <a:buSzPts val="2800"/>
              <a:buChar char="●"/>
              <a:defRPr/>
            </a:lvl1pPr>
            <a:lvl2pPr marL="609630" lvl="1" indent="-270947" rtl="0">
              <a:spcBef>
                <a:spcPts val="0"/>
              </a:spcBef>
              <a:spcAft>
                <a:spcPts val="0"/>
              </a:spcAft>
              <a:buSzPts val="2800"/>
              <a:buChar char="○"/>
              <a:defRPr/>
            </a:lvl2pPr>
            <a:lvl3pPr marL="914446" lvl="2" indent="-270947" rtl="0">
              <a:spcBef>
                <a:spcPts val="0"/>
              </a:spcBef>
              <a:spcAft>
                <a:spcPts val="0"/>
              </a:spcAft>
              <a:buSzPts val="2800"/>
              <a:buChar char="■"/>
              <a:defRPr/>
            </a:lvl3pPr>
            <a:lvl4pPr marL="1219261" lvl="3" indent="-270947" rtl="0">
              <a:spcBef>
                <a:spcPts val="0"/>
              </a:spcBef>
              <a:spcAft>
                <a:spcPts val="0"/>
              </a:spcAft>
              <a:buSzPts val="2800"/>
              <a:buChar char="●"/>
              <a:defRPr/>
            </a:lvl4pPr>
            <a:lvl5pPr marL="1524076" lvl="4" indent="-270947" rtl="0">
              <a:spcBef>
                <a:spcPts val="0"/>
              </a:spcBef>
              <a:spcAft>
                <a:spcPts val="0"/>
              </a:spcAft>
              <a:buSzPts val="2800"/>
              <a:buChar char="○"/>
              <a:defRPr/>
            </a:lvl5pPr>
            <a:lvl6pPr marL="1828891" lvl="5" indent="-270947" rtl="0">
              <a:spcBef>
                <a:spcPts val="0"/>
              </a:spcBef>
              <a:spcAft>
                <a:spcPts val="0"/>
              </a:spcAft>
              <a:buSzPts val="2800"/>
              <a:buChar char="■"/>
              <a:defRPr/>
            </a:lvl6pPr>
            <a:lvl7pPr marL="2133707" lvl="6" indent="-270947" rtl="0">
              <a:spcBef>
                <a:spcPts val="0"/>
              </a:spcBef>
              <a:spcAft>
                <a:spcPts val="0"/>
              </a:spcAft>
              <a:buSzPts val="2800"/>
              <a:buChar char="●"/>
              <a:defRPr/>
            </a:lvl7pPr>
            <a:lvl8pPr marL="2438522" lvl="7" indent="-270947" rtl="0">
              <a:spcBef>
                <a:spcPts val="0"/>
              </a:spcBef>
              <a:spcAft>
                <a:spcPts val="0"/>
              </a:spcAft>
              <a:buSzPts val="2800"/>
              <a:buChar char="○"/>
              <a:defRPr/>
            </a:lvl8pPr>
            <a:lvl9pPr marL="2743337" lvl="8" indent="-270947" rtl="0">
              <a:spcBef>
                <a:spcPts val="0"/>
              </a:spcBef>
              <a:spcAft>
                <a:spcPts val="0"/>
              </a:spcAft>
              <a:buSzPts val="2800"/>
              <a:buChar char="■"/>
              <a:defRPr/>
            </a:lvl9pPr>
          </a:lstStyle>
          <a:p>
            <a:endParaRPr/>
          </a:p>
        </p:txBody>
      </p:sp>
      <p:sp>
        <p:nvSpPr>
          <p:cNvPr id="27" name="Google Shape;27;p7"/>
          <p:cNvSpPr txBox="1">
            <a:spLocks noGrp="1"/>
          </p:cNvSpPr>
          <p:nvPr>
            <p:ph type="title"/>
          </p:nvPr>
        </p:nvSpPr>
        <p:spPr>
          <a:xfrm>
            <a:off x="609567" y="613667"/>
            <a:ext cx="7278600" cy="1333200"/>
          </a:xfrm>
          <a:prstGeom prst="rect">
            <a:avLst/>
          </a:prstGeom>
        </p:spPr>
        <p:txBody>
          <a:bodyPr spcFirstLastPara="1" wrap="square" lIns="0" tIns="0" rIns="182850" bIns="0" anchor="t" anchorCtr="0">
            <a:noAutofit/>
          </a:bodyPr>
          <a:lstStyle>
            <a:lvl1pPr lvl="0"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Tree>
    <p:extLst>
      <p:ext uri="{BB962C8B-B14F-4D97-AF65-F5344CB8AC3E}">
        <p14:creationId xmlns:p14="http://schemas.microsoft.com/office/powerpoint/2010/main" val="2624725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15_Break Right">
  <p:cSld name="15_Break Right">
    <p:bg>
      <p:bgPr>
        <a:solidFill>
          <a:srgbClr val="FFFFFF"/>
        </a:solidFill>
        <a:effectLst/>
      </p:bgPr>
    </p:bg>
    <p:spTree>
      <p:nvGrpSpPr>
        <p:cNvPr id="1" name="Shape 60"/>
        <p:cNvGrpSpPr/>
        <p:nvPr/>
      </p:nvGrpSpPr>
      <p:grpSpPr>
        <a:xfrm>
          <a:off x="0" y="0"/>
          <a:ext cx="0" cy="0"/>
          <a:chOff x="0" y="0"/>
          <a:chExt cx="0" cy="0"/>
        </a:xfrm>
      </p:grpSpPr>
      <p:sp>
        <p:nvSpPr>
          <p:cNvPr id="61" name="Google Shape;61;p17"/>
          <p:cNvSpPr txBox="1">
            <a:spLocks noGrp="1"/>
          </p:cNvSpPr>
          <p:nvPr>
            <p:ph type="title"/>
          </p:nvPr>
        </p:nvSpPr>
        <p:spPr>
          <a:xfrm>
            <a:off x="6146833" y="2047200"/>
            <a:ext cx="5435800" cy="2763600"/>
          </a:xfrm>
          <a:prstGeom prst="rect">
            <a:avLst/>
          </a:prstGeom>
        </p:spPr>
        <p:txBody>
          <a:bodyPr spcFirstLastPara="1" wrap="square" lIns="0" tIns="0" rIns="182850" bIns="0" anchor="ctr" anchorCtr="0">
            <a:noAutofit/>
          </a:bodyPr>
          <a:lstStyle>
            <a:lvl1pPr lvl="0" rtl="0">
              <a:spcBef>
                <a:spcPts val="0"/>
              </a:spcBef>
              <a:spcAft>
                <a:spcPts val="0"/>
              </a:spcAft>
              <a:buNone/>
              <a:defRPr sz="4000"/>
            </a:lvl1pPr>
            <a:lvl2pPr lvl="1" rtl="0">
              <a:spcBef>
                <a:spcPts val="0"/>
              </a:spcBef>
              <a:spcAft>
                <a:spcPts val="0"/>
              </a:spcAft>
              <a:buNone/>
              <a:defRPr sz="4000"/>
            </a:lvl2pPr>
            <a:lvl3pPr lvl="2" rtl="0">
              <a:spcBef>
                <a:spcPts val="0"/>
              </a:spcBef>
              <a:spcAft>
                <a:spcPts val="0"/>
              </a:spcAft>
              <a:buNone/>
              <a:defRPr sz="4000"/>
            </a:lvl3pPr>
            <a:lvl4pPr lvl="3" rtl="0">
              <a:spcBef>
                <a:spcPts val="0"/>
              </a:spcBef>
              <a:spcAft>
                <a:spcPts val="0"/>
              </a:spcAft>
              <a:buNone/>
              <a:defRPr sz="4000"/>
            </a:lvl4pPr>
            <a:lvl5pPr lvl="4" rtl="0">
              <a:spcBef>
                <a:spcPts val="0"/>
              </a:spcBef>
              <a:spcAft>
                <a:spcPts val="0"/>
              </a:spcAft>
              <a:buNone/>
              <a:defRPr sz="4000"/>
            </a:lvl5pPr>
            <a:lvl6pPr lvl="5" rtl="0">
              <a:spcBef>
                <a:spcPts val="0"/>
              </a:spcBef>
              <a:spcAft>
                <a:spcPts val="0"/>
              </a:spcAft>
              <a:buNone/>
              <a:defRPr sz="4000"/>
            </a:lvl6pPr>
            <a:lvl7pPr lvl="6" rtl="0">
              <a:spcBef>
                <a:spcPts val="0"/>
              </a:spcBef>
              <a:spcAft>
                <a:spcPts val="0"/>
              </a:spcAft>
              <a:buNone/>
              <a:defRPr sz="4000"/>
            </a:lvl7pPr>
            <a:lvl8pPr lvl="7" rtl="0">
              <a:spcBef>
                <a:spcPts val="0"/>
              </a:spcBef>
              <a:spcAft>
                <a:spcPts val="0"/>
              </a:spcAft>
              <a:buNone/>
              <a:defRPr sz="4000"/>
            </a:lvl8pPr>
            <a:lvl9pPr lvl="8" rtl="0">
              <a:spcBef>
                <a:spcPts val="0"/>
              </a:spcBef>
              <a:spcAft>
                <a:spcPts val="0"/>
              </a:spcAft>
              <a:buNone/>
              <a:defRPr sz="4000"/>
            </a:lvl9pPr>
          </a:lstStyle>
          <a:p>
            <a:endParaRPr/>
          </a:p>
        </p:txBody>
      </p:sp>
    </p:spTree>
    <p:extLst>
      <p:ext uri="{BB962C8B-B14F-4D97-AF65-F5344CB8AC3E}">
        <p14:creationId xmlns:p14="http://schemas.microsoft.com/office/powerpoint/2010/main" val="21530952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06_Two columns">
  <p:cSld name="06_Two columns">
    <p:spTree>
      <p:nvGrpSpPr>
        <p:cNvPr id="1" name="Shape 28"/>
        <p:cNvGrpSpPr/>
        <p:nvPr/>
      </p:nvGrpSpPr>
      <p:grpSpPr>
        <a:xfrm>
          <a:off x="0" y="0"/>
          <a:ext cx="0" cy="0"/>
          <a:chOff x="0" y="0"/>
          <a:chExt cx="0" cy="0"/>
        </a:xfrm>
      </p:grpSpPr>
      <p:sp>
        <p:nvSpPr>
          <p:cNvPr id="29" name="Google Shape;29;p8"/>
          <p:cNvSpPr txBox="1">
            <a:spLocks noGrp="1"/>
          </p:cNvSpPr>
          <p:nvPr>
            <p:ph type="title"/>
          </p:nvPr>
        </p:nvSpPr>
        <p:spPr>
          <a:xfrm>
            <a:off x="609567" y="613667"/>
            <a:ext cx="5436000" cy="1333200"/>
          </a:xfrm>
          <a:prstGeom prst="rect">
            <a:avLst/>
          </a:prstGeom>
        </p:spPr>
        <p:txBody>
          <a:bodyPr spcFirstLastPara="1" wrap="square" lIns="0" tIns="0" rIns="182850" bIns="0" anchor="t" anchorCtr="0">
            <a:noAutofit/>
          </a:bodyPr>
          <a:lstStyle>
            <a:lvl1pPr lvl="0"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30" name="Google Shape;30;p8"/>
          <p:cNvSpPr txBox="1">
            <a:spLocks noGrp="1"/>
          </p:cNvSpPr>
          <p:nvPr>
            <p:ph type="body" idx="1"/>
          </p:nvPr>
        </p:nvSpPr>
        <p:spPr>
          <a:xfrm>
            <a:off x="609567" y="2048333"/>
            <a:ext cx="5436000" cy="3666600"/>
          </a:xfrm>
          <a:prstGeom prst="rect">
            <a:avLst/>
          </a:prstGeom>
        </p:spPr>
        <p:txBody>
          <a:bodyPr spcFirstLastPara="1" wrap="square" lIns="0" tIns="0" rIns="182875" bIns="0" anchor="t" anchorCtr="0">
            <a:noAutofit/>
          </a:bodyPr>
          <a:lstStyle>
            <a:lvl1pPr marL="304815" lvl="0" indent="-270947" rtl="0">
              <a:lnSpc>
                <a:spcPct val="115000"/>
              </a:lnSpc>
              <a:spcBef>
                <a:spcPts val="0"/>
              </a:spcBef>
              <a:spcAft>
                <a:spcPts val="0"/>
              </a:spcAft>
              <a:buSzPts val="2800"/>
              <a:buChar char="●"/>
              <a:defRPr/>
            </a:lvl1pPr>
            <a:lvl2pPr marL="609630" lvl="1" indent="-270947" rtl="0">
              <a:lnSpc>
                <a:spcPct val="115000"/>
              </a:lnSpc>
              <a:spcBef>
                <a:spcPts val="0"/>
              </a:spcBef>
              <a:spcAft>
                <a:spcPts val="0"/>
              </a:spcAft>
              <a:buSzPts val="2800"/>
              <a:buChar char="○"/>
              <a:defRPr/>
            </a:lvl2pPr>
            <a:lvl3pPr marL="914446" lvl="2" indent="-270947" rtl="0">
              <a:lnSpc>
                <a:spcPct val="115000"/>
              </a:lnSpc>
              <a:spcBef>
                <a:spcPts val="0"/>
              </a:spcBef>
              <a:spcAft>
                <a:spcPts val="0"/>
              </a:spcAft>
              <a:buSzPts val="2800"/>
              <a:buChar char="■"/>
              <a:defRPr/>
            </a:lvl3pPr>
            <a:lvl4pPr marL="1219261" lvl="3" indent="-270947" rtl="0">
              <a:lnSpc>
                <a:spcPct val="115000"/>
              </a:lnSpc>
              <a:spcBef>
                <a:spcPts val="0"/>
              </a:spcBef>
              <a:spcAft>
                <a:spcPts val="0"/>
              </a:spcAft>
              <a:buSzPts val="2800"/>
              <a:buChar char="●"/>
              <a:defRPr/>
            </a:lvl4pPr>
            <a:lvl5pPr marL="1524076" lvl="4" indent="-270947" rtl="0">
              <a:lnSpc>
                <a:spcPct val="115000"/>
              </a:lnSpc>
              <a:spcBef>
                <a:spcPts val="0"/>
              </a:spcBef>
              <a:spcAft>
                <a:spcPts val="0"/>
              </a:spcAft>
              <a:buSzPts val="2800"/>
              <a:buChar char="○"/>
              <a:defRPr/>
            </a:lvl5pPr>
            <a:lvl6pPr marL="1828891" lvl="5" indent="-270947" rtl="0">
              <a:lnSpc>
                <a:spcPct val="115000"/>
              </a:lnSpc>
              <a:spcBef>
                <a:spcPts val="0"/>
              </a:spcBef>
              <a:spcAft>
                <a:spcPts val="0"/>
              </a:spcAft>
              <a:buSzPts val="2800"/>
              <a:buChar char="■"/>
              <a:defRPr/>
            </a:lvl6pPr>
            <a:lvl7pPr marL="2133707" lvl="6" indent="-270947" rtl="0">
              <a:lnSpc>
                <a:spcPct val="115000"/>
              </a:lnSpc>
              <a:spcBef>
                <a:spcPts val="0"/>
              </a:spcBef>
              <a:spcAft>
                <a:spcPts val="0"/>
              </a:spcAft>
              <a:buSzPts val="2800"/>
              <a:buChar char="●"/>
              <a:defRPr/>
            </a:lvl7pPr>
            <a:lvl8pPr marL="2438522" lvl="7" indent="-270947" rtl="0">
              <a:lnSpc>
                <a:spcPct val="115000"/>
              </a:lnSpc>
              <a:spcBef>
                <a:spcPts val="0"/>
              </a:spcBef>
              <a:spcAft>
                <a:spcPts val="0"/>
              </a:spcAft>
              <a:buSzPts val="2800"/>
              <a:buChar char="○"/>
              <a:defRPr/>
            </a:lvl8pPr>
            <a:lvl9pPr marL="2743337" lvl="8" indent="-270947" rtl="0">
              <a:lnSpc>
                <a:spcPct val="115000"/>
              </a:lnSpc>
              <a:spcBef>
                <a:spcPts val="0"/>
              </a:spcBef>
              <a:spcAft>
                <a:spcPts val="0"/>
              </a:spcAft>
              <a:buSzPts val="2800"/>
              <a:buChar char="■"/>
              <a:defRPr/>
            </a:lvl9pPr>
          </a:lstStyle>
          <a:p>
            <a:endParaRPr/>
          </a:p>
        </p:txBody>
      </p:sp>
      <p:sp>
        <p:nvSpPr>
          <p:cNvPr id="31" name="Google Shape;31;p8"/>
          <p:cNvSpPr txBox="1">
            <a:spLocks noGrp="1"/>
          </p:cNvSpPr>
          <p:nvPr>
            <p:ph type="body" idx="2"/>
          </p:nvPr>
        </p:nvSpPr>
        <p:spPr>
          <a:xfrm>
            <a:off x="6146833" y="2048333"/>
            <a:ext cx="5436000" cy="3666600"/>
          </a:xfrm>
          <a:prstGeom prst="rect">
            <a:avLst/>
          </a:prstGeom>
        </p:spPr>
        <p:txBody>
          <a:bodyPr spcFirstLastPara="1" wrap="square" lIns="0" tIns="0" rIns="182875" bIns="0" anchor="t" anchorCtr="0">
            <a:noAutofit/>
          </a:bodyPr>
          <a:lstStyle>
            <a:lvl1pPr marL="304815" lvl="0" indent="-270947" rtl="0">
              <a:lnSpc>
                <a:spcPct val="115000"/>
              </a:lnSpc>
              <a:spcBef>
                <a:spcPts val="0"/>
              </a:spcBef>
              <a:spcAft>
                <a:spcPts val="0"/>
              </a:spcAft>
              <a:buSzPts val="2800"/>
              <a:buChar char="●"/>
              <a:defRPr/>
            </a:lvl1pPr>
            <a:lvl2pPr marL="609630" lvl="1" indent="-270947" rtl="0">
              <a:lnSpc>
                <a:spcPct val="115000"/>
              </a:lnSpc>
              <a:spcBef>
                <a:spcPts val="0"/>
              </a:spcBef>
              <a:spcAft>
                <a:spcPts val="0"/>
              </a:spcAft>
              <a:buSzPts val="2800"/>
              <a:buChar char="○"/>
              <a:defRPr/>
            </a:lvl2pPr>
            <a:lvl3pPr marL="914446" lvl="2" indent="-270947" rtl="0">
              <a:lnSpc>
                <a:spcPct val="115000"/>
              </a:lnSpc>
              <a:spcBef>
                <a:spcPts val="0"/>
              </a:spcBef>
              <a:spcAft>
                <a:spcPts val="0"/>
              </a:spcAft>
              <a:buSzPts val="2800"/>
              <a:buChar char="■"/>
              <a:defRPr/>
            </a:lvl3pPr>
            <a:lvl4pPr marL="1219261" lvl="3" indent="-270947" rtl="0">
              <a:lnSpc>
                <a:spcPct val="115000"/>
              </a:lnSpc>
              <a:spcBef>
                <a:spcPts val="0"/>
              </a:spcBef>
              <a:spcAft>
                <a:spcPts val="0"/>
              </a:spcAft>
              <a:buSzPts val="2800"/>
              <a:buChar char="●"/>
              <a:defRPr/>
            </a:lvl4pPr>
            <a:lvl5pPr marL="1524076" lvl="4" indent="-270947" rtl="0">
              <a:lnSpc>
                <a:spcPct val="115000"/>
              </a:lnSpc>
              <a:spcBef>
                <a:spcPts val="0"/>
              </a:spcBef>
              <a:spcAft>
                <a:spcPts val="0"/>
              </a:spcAft>
              <a:buSzPts val="2800"/>
              <a:buChar char="○"/>
              <a:defRPr/>
            </a:lvl5pPr>
            <a:lvl6pPr marL="1828891" lvl="5" indent="-270947" rtl="0">
              <a:lnSpc>
                <a:spcPct val="115000"/>
              </a:lnSpc>
              <a:spcBef>
                <a:spcPts val="0"/>
              </a:spcBef>
              <a:spcAft>
                <a:spcPts val="0"/>
              </a:spcAft>
              <a:buSzPts val="2800"/>
              <a:buChar char="■"/>
              <a:defRPr/>
            </a:lvl6pPr>
            <a:lvl7pPr marL="2133707" lvl="6" indent="-270947" rtl="0">
              <a:lnSpc>
                <a:spcPct val="115000"/>
              </a:lnSpc>
              <a:spcBef>
                <a:spcPts val="0"/>
              </a:spcBef>
              <a:spcAft>
                <a:spcPts val="0"/>
              </a:spcAft>
              <a:buSzPts val="2800"/>
              <a:buChar char="●"/>
              <a:defRPr/>
            </a:lvl7pPr>
            <a:lvl8pPr marL="2438522" lvl="7" indent="-270947" rtl="0">
              <a:lnSpc>
                <a:spcPct val="115000"/>
              </a:lnSpc>
              <a:spcBef>
                <a:spcPts val="0"/>
              </a:spcBef>
              <a:spcAft>
                <a:spcPts val="0"/>
              </a:spcAft>
              <a:buSzPts val="2800"/>
              <a:buChar char="○"/>
              <a:defRPr/>
            </a:lvl8pPr>
            <a:lvl9pPr marL="2743337" lvl="8" indent="-270947" rtl="0">
              <a:lnSpc>
                <a:spcPct val="115000"/>
              </a:lnSpc>
              <a:spcBef>
                <a:spcPts val="0"/>
              </a:spcBef>
              <a:spcAft>
                <a:spcPts val="0"/>
              </a:spcAft>
              <a:buSzPts val="2800"/>
              <a:buChar char="■"/>
              <a:defRPr/>
            </a:lvl9pPr>
          </a:lstStyle>
          <a:p>
            <a:endParaRPr/>
          </a:p>
        </p:txBody>
      </p:sp>
    </p:spTree>
    <p:extLst>
      <p:ext uri="{BB962C8B-B14F-4D97-AF65-F5344CB8AC3E}">
        <p14:creationId xmlns:p14="http://schemas.microsoft.com/office/powerpoint/2010/main" val="18392098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08_Four columns">
  <p:cSld name="08_Four columns">
    <p:spTree>
      <p:nvGrpSpPr>
        <p:cNvPr id="1" name="Shape 37"/>
        <p:cNvGrpSpPr/>
        <p:nvPr/>
      </p:nvGrpSpPr>
      <p:grpSpPr>
        <a:xfrm>
          <a:off x="0" y="0"/>
          <a:ext cx="0" cy="0"/>
          <a:chOff x="0" y="0"/>
          <a:chExt cx="0" cy="0"/>
        </a:xfrm>
      </p:grpSpPr>
      <p:sp>
        <p:nvSpPr>
          <p:cNvPr id="38" name="Google Shape;38;p10"/>
          <p:cNvSpPr txBox="1">
            <a:spLocks noGrp="1"/>
          </p:cNvSpPr>
          <p:nvPr>
            <p:ph type="title"/>
          </p:nvPr>
        </p:nvSpPr>
        <p:spPr>
          <a:xfrm>
            <a:off x="609567" y="613667"/>
            <a:ext cx="5436000" cy="1333200"/>
          </a:xfrm>
          <a:prstGeom prst="rect">
            <a:avLst/>
          </a:prstGeom>
        </p:spPr>
        <p:txBody>
          <a:bodyPr spcFirstLastPara="1" wrap="square" lIns="0" tIns="0" rIns="182850" bIns="0" anchor="t" anchorCtr="0">
            <a:noAutofit/>
          </a:bodyPr>
          <a:lstStyle>
            <a:lvl1pPr lvl="0"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39" name="Google Shape;39;p10"/>
          <p:cNvSpPr txBox="1">
            <a:spLocks noGrp="1"/>
          </p:cNvSpPr>
          <p:nvPr>
            <p:ph type="body" idx="1"/>
          </p:nvPr>
        </p:nvSpPr>
        <p:spPr>
          <a:xfrm>
            <a:off x="609600" y="2048333"/>
            <a:ext cx="2667200" cy="3666600"/>
          </a:xfrm>
          <a:prstGeom prst="rect">
            <a:avLst/>
          </a:prstGeom>
        </p:spPr>
        <p:txBody>
          <a:bodyPr spcFirstLastPara="1" wrap="square" lIns="0" tIns="0" rIns="182875" bIns="0" anchor="t" anchorCtr="0">
            <a:noAutofit/>
          </a:bodyPr>
          <a:lstStyle>
            <a:lvl1pPr marL="304815" lvl="0" indent="-270947" rtl="0">
              <a:spcBef>
                <a:spcPts val="0"/>
              </a:spcBef>
              <a:spcAft>
                <a:spcPts val="0"/>
              </a:spcAft>
              <a:buSzPts val="2800"/>
              <a:buChar char="●"/>
              <a:defRPr/>
            </a:lvl1pPr>
            <a:lvl2pPr marL="609630" lvl="1" indent="-270947" rtl="0">
              <a:spcBef>
                <a:spcPts val="0"/>
              </a:spcBef>
              <a:spcAft>
                <a:spcPts val="0"/>
              </a:spcAft>
              <a:buSzPts val="2800"/>
              <a:buChar char="○"/>
              <a:defRPr/>
            </a:lvl2pPr>
            <a:lvl3pPr marL="914446" lvl="2" indent="-270947" rtl="0">
              <a:spcBef>
                <a:spcPts val="0"/>
              </a:spcBef>
              <a:spcAft>
                <a:spcPts val="0"/>
              </a:spcAft>
              <a:buSzPts val="2800"/>
              <a:buChar char="■"/>
              <a:defRPr/>
            </a:lvl3pPr>
            <a:lvl4pPr marL="1219261" lvl="3" indent="-270947" rtl="0">
              <a:spcBef>
                <a:spcPts val="0"/>
              </a:spcBef>
              <a:spcAft>
                <a:spcPts val="0"/>
              </a:spcAft>
              <a:buSzPts val="2800"/>
              <a:buChar char="●"/>
              <a:defRPr/>
            </a:lvl4pPr>
            <a:lvl5pPr marL="1524076" lvl="4" indent="-270947" rtl="0">
              <a:spcBef>
                <a:spcPts val="0"/>
              </a:spcBef>
              <a:spcAft>
                <a:spcPts val="0"/>
              </a:spcAft>
              <a:buSzPts val="2800"/>
              <a:buChar char="○"/>
              <a:defRPr/>
            </a:lvl5pPr>
            <a:lvl6pPr marL="1828891" lvl="5" indent="-270947" rtl="0">
              <a:spcBef>
                <a:spcPts val="0"/>
              </a:spcBef>
              <a:spcAft>
                <a:spcPts val="0"/>
              </a:spcAft>
              <a:buSzPts val="2800"/>
              <a:buChar char="■"/>
              <a:defRPr/>
            </a:lvl6pPr>
            <a:lvl7pPr marL="2133707" lvl="6" indent="-270947" rtl="0">
              <a:spcBef>
                <a:spcPts val="0"/>
              </a:spcBef>
              <a:spcAft>
                <a:spcPts val="0"/>
              </a:spcAft>
              <a:buSzPts val="2800"/>
              <a:buChar char="●"/>
              <a:defRPr/>
            </a:lvl7pPr>
            <a:lvl8pPr marL="2438522" lvl="7" indent="-270947" rtl="0">
              <a:spcBef>
                <a:spcPts val="0"/>
              </a:spcBef>
              <a:spcAft>
                <a:spcPts val="0"/>
              </a:spcAft>
              <a:buSzPts val="2800"/>
              <a:buChar char="○"/>
              <a:defRPr/>
            </a:lvl8pPr>
            <a:lvl9pPr marL="2743337" lvl="8" indent="-270947" rtl="0">
              <a:spcBef>
                <a:spcPts val="0"/>
              </a:spcBef>
              <a:spcAft>
                <a:spcPts val="0"/>
              </a:spcAft>
              <a:buSzPts val="2800"/>
              <a:buChar char="■"/>
              <a:defRPr/>
            </a:lvl9pPr>
          </a:lstStyle>
          <a:p>
            <a:endParaRPr/>
          </a:p>
        </p:txBody>
      </p:sp>
      <p:sp>
        <p:nvSpPr>
          <p:cNvPr id="40" name="Google Shape;40;p10"/>
          <p:cNvSpPr txBox="1">
            <a:spLocks noGrp="1"/>
          </p:cNvSpPr>
          <p:nvPr>
            <p:ph type="body" idx="2"/>
          </p:nvPr>
        </p:nvSpPr>
        <p:spPr>
          <a:xfrm>
            <a:off x="3378589" y="2048333"/>
            <a:ext cx="2667200" cy="3666600"/>
          </a:xfrm>
          <a:prstGeom prst="rect">
            <a:avLst/>
          </a:prstGeom>
        </p:spPr>
        <p:txBody>
          <a:bodyPr spcFirstLastPara="1" wrap="square" lIns="0" tIns="0" rIns="182875" bIns="0" anchor="t" anchorCtr="0">
            <a:noAutofit/>
          </a:bodyPr>
          <a:lstStyle>
            <a:lvl1pPr marL="304815" lvl="0" indent="-270947" rtl="0">
              <a:spcBef>
                <a:spcPts val="0"/>
              </a:spcBef>
              <a:spcAft>
                <a:spcPts val="0"/>
              </a:spcAft>
              <a:buSzPts val="2800"/>
              <a:buChar char="●"/>
              <a:defRPr/>
            </a:lvl1pPr>
            <a:lvl2pPr marL="609630" lvl="1" indent="-270947" rtl="0">
              <a:spcBef>
                <a:spcPts val="0"/>
              </a:spcBef>
              <a:spcAft>
                <a:spcPts val="0"/>
              </a:spcAft>
              <a:buSzPts val="2800"/>
              <a:buChar char="○"/>
              <a:defRPr/>
            </a:lvl2pPr>
            <a:lvl3pPr marL="914446" lvl="2" indent="-270947" rtl="0">
              <a:spcBef>
                <a:spcPts val="0"/>
              </a:spcBef>
              <a:spcAft>
                <a:spcPts val="0"/>
              </a:spcAft>
              <a:buSzPts val="2800"/>
              <a:buChar char="■"/>
              <a:defRPr/>
            </a:lvl3pPr>
            <a:lvl4pPr marL="1219261" lvl="3" indent="-270947" rtl="0">
              <a:spcBef>
                <a:spcPts val="0"/>
              </a:spcBef>
              <a:spcAft>
                <a:spcPts val="0"/>
              </a:spcAft>
              <a:buSzPts val="2800"/>
              <a:buChar char="●"/>
              <a:defRPr/>
            </a:lvl4pPr>
            <a:lvl5pPr marL="1524076" lvl="4" indent="-270947" rtl="0">
              <a:spcBef>
                <a:spcPts val="0"/>
              </a:spcBef>
              <a:spcAft>
                <a:spcPts val="0"/>
              </a:spcAft>
              <a:buSzPts val="2800"/>
              <a:buChar char="○"/>
              <a:defRPr/>
            </a:lvl5pPr>
            <a:lvl6pPr marL="1828891" lvl="5" indent="-270947" rtl="0">
              <a:spcBef>
                <a:spcPts val="0"/>
              </a:spcBef>
              <a:spcAft>
                <a:spcPts val="0"/>
              </a:spcAft>
              <a:buSzPts val="2800"/>
              <a:buChar char="■"/>
              <a:defRPr/>
            </a:lvl6pPr>
            <a:lvl7pPr marL="2133707" lvl="6" indent="-270947" rtl="0">
              <a:spcBef>
                <a:spcPts val="0"/>
              </a:spcBef>
              <a:spcAft>
                <a:spcPts val="0"/>
              </a:spcAft>
              <a:buSzPts val="2800"/>
              <a:buChar char="●"/>
              <a:defRPr/>
            </a:lvl7pPr>
            <a:lvl8pPr marL="2438522" lvl="7" indent="-270947" rtl="0">
              <a:spcBef>
                <a:spcPts val="0"/>
              </a:spcBef>
              <a:spcAft>
                <a:spcPts val="0"/>
              </a:spcAft>
              <a:buSzPts val="2800"/>
              <a:buChar char="○"/>
              <a:defRPr/>
            </a:lvl8pPr>
            <a:lvl9pPr marL="2743337" lvl="8" indent="-270947" rtl="0">
              <a:spcBef>
                <a:spcPts val="0"/>
              </a:spcBef>
              <a:spcAft>
                <a:spcPts val="0"/>
              </a:spcAft>
              <a:buSzPts val="2800"/>
              <a:buChar char="■"/>
              <a:defRPr/>
            </a:lvl9pPr>
          </a:lstStyle>
          <a:p>
            <a:endParaRPr/>
          </a:p>
        </p:txBody>
      </p:sp>
      <p:sp>
        <p:nvSpPr>
          <p:cNvPr id="41" name="Google Shape;41;p10"/>
          <p:cNvSpPr txBox="1">
            <a:spLocks noGrp="1"/>
          </p:cNvSpPr>
          <p:nvPr>
            <p:ph type="body" idx="3"/>
          </p:nvPr>
        </p:nvSpPr>
        <p:spPr>
          <a:xfrm>
            <a:off x="6147091" y="2048333"/>
            <a:ext cx="2667200" cy="3666600"/>
          </a:xfrm>
          <a:prstGeom prst="rect">
            <a:avLst/>
          </a:prstGeom>
        </p:spPr>
        <p:txBody>
          <a:bodyPr spcFirstLastPara="1" wrap="square" lIns="0" tIns="0" rIns="182875" bIns="0" anchor="t" anchorCtr="0">
            <a:noAutofit/>
          </a:bodyPr>
          <a:lstStyle>
            <a:lvl1pPr marL="304815" lvl="0" indent="-270947" rtl="0">
              <a:spcBef>
                <a:spcPts val="0"/>
              </a:spcBef>
              <a:spcAft>
                <a:spcPts val="0"/>
              </a:spcAft>
              <a:buSzPts val="2800"/>
              <a:buChar char="●"/>
              <a:defRPr/>
            </a:lvl1pPr>
            <a:lvl2pPr marL="609630" lvl="1" indent="-270947" rtl="0">
              <a:spcBef>
                <a:spcPts val="0"/>
              </a:spcBef>
              <a:spcAft>
                <a:spcPts val="0"/>
              </a:spcAft>
              <a:buSzPts val="2800"/>
              <a:buChar char="○"/>
              <a:defRPr/>
            </a:lvl2pPr>
            <a:lvl3pPr marL="914446" lvl="2" indent="-270947" rtl="0">
              <a:spcBef>
                <a:spcPts val="0"/>
              </a:spcBef>
              <a:spcAft>
                <a:spcPts val="0"/>
              </a:spcAft>
              <a:buSzPts val="2800"/>
              <a:buChar char="■"/>
              <a:defRPr/>
            </a:lvl3pPr>
            <a:lvl4pPr marL="1219261" lvl="3" indent="-270947" rtl="0">
              <a:spcBef>
                <a:spcPts val="0"/>
              </a:spcBef>
              <a:spcAft>
                <a:spcPts val="0"/>
              </a:spcAft>
              <a:buSzPts val="2800"/>
              <a:buChar char="●"/>
              <a:defRPr/>
            </a:lvl4pPr>
            <a:lvl5pPr marL="1524076" lvl="4" indent="-270947" rtl="0">
              <a:spcBef>
                <a:spcPts val="0"/>
              </a:spcBef>
              <a:spcAft>
                <a:spcPts val="0"/>
              </a:spcAft>
              <a:buSzPts val="2800"/>
              <a:buChar char="○"/>
              <a:defRPr/>
            </a:lvl5pPr>
            <a:lvl6pPr marL="1828891" lvl="5" indent="-270947" rtl="0">
              <a:spcBef>
                <a:spcPts val="0"/>
              </a:spcBef>
              <a:spcAft>
                <a:spcPts val="0"/>
              </a:spcAft>
              <a:buSzPts val="2800"/>
              <a:buChar char="■"/>
              <a:defRPr/>
            </a:lvl6pPr>
            <a:lvl7pPr marL="2133707" lvl="6" indent="-270947" rtl="0">
              <a:spcBef>
                <a:spcPts val="0"/>
              </a:spcBef>
              <a:spcAft>
                <a:spcPts val="0"/>
              </a:spcAft>
              <a:buSzPts val="2800"/>
              <a:buChar char="●"/>
              <a:defRPr/>
            </a:lvl7pPr>
            <a:lvl8pPr marL="2438522" lvl="7" indent="-270947" rtl="0">
              <a:spcBef>
                <a:spcPts val="0"/>
              </a:spcBef>
              <a:spcAft>
                <a:spcPts val="0"/>
              </a:spcAft>
              <a:buSzPts val="2800"/>
              <a:buChar char="○"/>
              <a:defRPr/>
            </a:lvl8pPr>
            <a:lvl9pPr marL="2743337" lvl="8" indent="-270947" rtl="0">
              <a:spcBef>
                <a:spcPts val="0"/>
              </a:spcBef>
              <a:spcAft>
                <a:spcPts val="0"/>
              </a:spcAft>
              <a:buSzPts val="2800"/>
              <a:buChar char="■"/>
              <a:defRPr/>
            </a:lvl9pPr>
          </a:lstStyle>
          <a:p>
            <a:endParaRPr/>
          </a:p>
        </p:txBody>
      </p:sp>
      <p:sp>
        <p:nvSpPr>
          <p:cNvPr id="42" name="Google Shape;42;p10"/>
          <p:cNvSpPr txBox="1">
            <a:spLocks noGrp="1"/>
          </p:cNvSpPr>
          <p:nvPr>
            <p:ph type="body" idx="4"/>
          </p:nvPr>
        </p:nvSpPr>
        <p:spPr>
          <a:xfrm>
            <a:off x="8915600" y="2048333"/>
            <a:ext cx="2667200" cy="3666600"/>
          </a:xfrm>
          <a:prstGeom prst="rect">
            <a:avLst/>
          </a:prstGeom>
        </p:spPr>
        <p:txBody>
          <a:bodyPr spcFirstLastPara="1" wrap="square" lIns="0" tIns="0" rIns="182875" bIns="0" anchor="t" anchorCtr="0">
            <a:noAutofit/>
          </a:bodyPr>
          <a:lstStyle>
            <a:lvl1pPr marL="304815" lvl="0" indent="-270947" rtl="0">
              <a:spcBef>
                <a:spcPts val="0"/>
              </a:spcBef>
              <a:spcAft>
                <a:spcPts val="0"/>
              </a:spcAft>
              <a:buSzPts val="2800"/>
              <a:buChar char="●"/>
              <a:defRPr/>
            </a:lvl1pPr>
            <a:lvl2pPr marL="609630" lvl="1" indent="-270947" rtl="0">
              <a:spcBef>
                <a:spcPts val="0"/>
              </a:spcBef>
              <a:spcAft>
                <a:spcPts val="0"/>
              </a:spcAft>
              <a:buSzPts val="2800"/>
              <a:buChar char="○"/>
              <a:defRPr/>
            </a:lvl2pPr>
            <a:lvl3pPr marL="914446" lvl="2" indent="-270947" rtl="0">
              <a:spcBef>
                <a:spcPts val="0"/>
              </a:spcBef>
              <a:spcAft>
                <a:spcPts val="0"/>
              </a:spcAft>
              <a:buSzPts val="2800"/>
              <a:buChar char="■"/>
              <a:defRPr/>
            </a:lvl3pPr>
            <a:lvl4pPr marL="1219261" lvl="3" indent="-270947" rtl="0">
              <a:spcBef>
                <a:spcPts val="0"/>
              </a:spcBef>
              <a:spcAft>
                <a:spcPts val="0"/>
              </a:spcAft>
              <a:buSzPts val="2800"/>
              <a:buChar char="●"/>
              <a:defRPr/>
            </a:lvl4pPr>
            <a:lvl5pPr marL="1524076" lvl="4" indent="-270947" rtl="0">
              <a:spcBef>
                <a:spcPts val="0"/>
              </a:spcBef>
              <a:spcAft>
                <a:spcPts val="0"/>
              </a:spcAft>
              <a:buSzPts val="2800"/>
              <a:buChar char="○"/>
              <a:defRPr/>
            </a:lvl5pPr>
            <a:lvl6pPr marL="1828891" lvl="5" indent="-270947" rtl="0">
              <a:spcBef>
                <a:spcPts val="0"/>
              </a:spcBef>
              <a:spcAft>
                <a:spcPts val="0"/>
              </a:spcAft>
              <a:buSzPts val="2800"/>
              <a:buChar char="■"/>
              <a:defRPr/>
            </a:lvl6pPr>
            <a:lvl7pPr marL="2133707" lvl="6" indent="-270947" rtl="0">
              <a:spcBef>
                <a:spcPts val="0"/>
              </a:spcBef>
              <a:spcAft>
                <a:spcPts val="0"/>
              </a:spcAft>
              <a:buSzPts val="2800"/>
              <a:buChar char="●"/>
              <a:defRPr/>
            </a:lvl7pPr>
            <a:lvl8pPr marL="2438522" lvl="7" indent="-270947" rtl="0">
              <a:spcBef>
                <a:spcPts val="0"/>
              </a:spcBef>
              <a:spcAft>
                <a:spcPts val="0"/>
              </a:spcAft>
              <a:buSzPts val="2800"/>
              <a:buChar char="○"/>
              <a:defRPr/>
            </a:lvl8pPr>
            <a:lvl9pPr marL="2743337" lvl="8" indent="-270947" rtl="0">
              <a:spcBef>
                <a:spcPts val="0"/>
              </a:spcBef>
              <a:spcAft>
                <a:spcPts val="0"/>
              </a:spcAft>
              <a:buSzPts val="2800"/>
              <a:buChar char="■"/>
              <a:defRPr/>
            </a:lvl9pPr>
          </a:lstStyle>
          <a:p>
            <a:endParaRPr/>
          </a:p>
        </p:txBody>
      </p:sp>
    </p:spTree>
    <p:extLst>
      <p:ext uri="{BB962C8B-B14F-4D97-AF65-F5344CB8AC3E}">
        <p14:creationId xmlns:p14="http://schemas.microsoft.com/office/powerpoint/2010/main" val="29288045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ext Placeholder 4">
            <a:extLst>
              <a:ext uri="{FF2B5EF4-FFF2-40B4-BE49-F238E27FC236}">
                <a16:creationId xmlns:a16="http://schemas.microsoft.com/office/drawing/2014/main" id="{34FE6D2D-5EB1-AB43-8D9C-42E9BBBD4FA3}"/>
              </a:ext>
            </a:extLst>
          </p:cNvPr>
          <p:cNvSpPr>
            <a:spLocks noGrp="1"/>
          </p:cNvSpPr>
          <p:nvPr userDrawn="1"/>
        </p:nvSpPr>
        <p:spPr>
          <a:xfrm>
            <a:off x="1833456" y="6531431"/>
            <a:ext cx="9752257" cy="326566"/>
          </a:xfrm>
          <a:prstGeom prst="rect">
            <a:avLst/>
          </a:prstGeom>
          <a:noFill/>
        </p:spPr>
        <p:txBody>
          <a:bodyPr lIns="0" tIns="45720">
            <a:noAutofit/>
          </a:bodyPr>
          <a:lst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a:lstStyle>
          <a:p>
            <a:pPr marL="0" lvl="0" indent="0">
              <a:buNone/>
              <a:tabLst>
                <a:tab pos="9756648" algn="r"/>
              </a:tabLst>
            </a:pPr>
            <a:r>
              <a:rPr lang="en-US" sz="1050" dirty="0">
                <a:solidFill>
                  <a:schemeClr val="tx1"/>
                </a:solidFill>
              </a:rPr>
              <a:t>Geospatial Technology and Applications Center | GTAC	</a:t>
            </a:r>
            <a:r>
              <a:rPr lang="en-US" sz="1050" b="0" i="1" baseline="0" dirty="0">
                <a:solidFill>
                  <a:schemeClr val="tx1"/>
                </a:solidFill>
              </a:rPr>
              <a:t>Mapping Our Future Together</a:t>
            </a:r>
          </a:p>
        </p:txBody>
      </p:sp>
      <p:cxnSp>
        <p:nvCxnSpPr>
          <p:cNvPr id="11" name="Straight Connector 10">
            <a:extLst>
              <a:ext uri="{FF2B5EF4-FFF2-40B4-BE49-F238E27FC236}">
                <a16:creationId xmlns:a16="http://schemas.microsoft.com/office/drawing/2014/main" id="{634EA815-684E-F347-90E4-54DB5B54277D}"/>
              </a:ext>
            </a:extLst>
          </p:cNvPr>
          <p:cNvCxnSpPr>
            <a:cxnSpLocks/>
          </p:cNvCxnSpPr>
          <p:nvPr userDrawn="1"/>
        </p:nvCxnSpPr>
        <p:spPr>
          <a:xfrm>
            <a:off x="1833454" y="6558791"/>
            <a:ext cx="9752259" cy="0"/>
          </a:xfrm>
          <a:prstGeom prst="line">
            <a:avLst/>
          </a:prstGeom>
          <a:ln w="1587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94740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4" r:id="rId3"/>
    <p:sldLayoutId id="2147483672" r:id="rId4"/>
    <p:sldLayoutId id="2147483666" r:id="rId5"/>
    <p:sldLayoutId id="2147483670" r:id="rId6"/>
    <p:sldLayoutId id="2147483671" r:id="rId7"/>
    <p:sldLayoutId id="2147483673" r:id="rId8"/>
    <p:sldLayoutId id="2147483675" r:id="rId9"/>
    <p:sldLayoutId id="2147483676" r:id="rId10"/>
    <p:sldLayoutId id="2147483677" r:id="rId11"/>
    <p:sldLayoutId id="2147483679" r:id="rId12"/>
  </p:sldLayoutIdLst>
  <p:txStyles>
    <p:titleStyle>
      <a:lvl1pPr algn="l" defTabSz="914400" rtl="0" eaLnBrk="1" latinLnBrk="0" hangingPunct="1">
        <a:lnSpc>
          <a:spcPct val="90000"/>
        </a:lnSpc>
        <a:spcBef>
          <a:spcPct val="0"/>
        </a:spcBef>
        <a:buNone/>
        <a:defRPr sz="3600" b="1" i="0" kern="1200" baseline="0">
          <a:solidFill>
            <a:schemeClr val="tx1"/>
          </a:solidFill>
          <a:latin typeface="Helvetica" pitchFamily="2" charset="0"/>
          <a:ea typeface="+mj-ea"/>
          <a:cs typeface="+mj-cs"/>
        </a:defRPr>
      </a:lvl1pPr>
    </p:titleStyle>
    <p:bodyStyle>
      <a:lvl1pPr marL="457200" indent="-457200" algn="l" defTabSz="914400" rtl="0" eaLnBrk="1" latinLnBrk="0" hangingPunct="1">
        <a:lnSpc>
          <a:spcPct val="90000"/>
        </a:lnSpc>
        <a:spcBef>
          <a:spcPts val="1000"/>
        </a:spcBef>
        <a:buFont typeface="Arial" panose="020B0604020202020204" pitchFamily="34" charset="0"/>
        <a:buChar char="•"/>
        <a:defRPr sz="2400" b="1" i="0" kern="1200" baseline="0">
          <a:solidFill>
            <a:schemeClr val="tx1"/>
          </a:solidFill>
          <a:latin typeface="Helvetica" pitchFamily="2" charset="0"/>
          <a:ea typeface="+mn-ea"/>
          <a:cs typeface="+mn-cs"/>
        </a:defRPr>
      </a:lvl1pPr>
      <a:lvl2pPr marL="914400" indent="-457200" algn="l" defTabSz="914400" rtl="0" eaLnBrk="1" latinLnBrk="0" hangingPunct="1">
        <a:lnSpc>
          <a:spcPct val="90000"/>
        </a:lnSpc>
        <a:spcBef>
          <a:spcPts val="500"/>
        </a:spcBef>
        <a:buFont typeface="Arial" panose="020B0604020202020204" pitchFamily="34" charset="0"/>
        <a:buChar char="•"/>
        <a:defRPr sz="2400" b="1" i="0" kern="1200" baseline="0">
          <a:solidFill>
            <a:schemeClr val="tx1"/>
          </a:solidFill>
          <a:latin typeface="Helvetica" pitchFamily="2" charset="0"/>
          <a:ea typeface="+mn-ea"/>
          <a:cs typeface="+mn-cs"/>
        </a:defRPr>
      </a:lvl2pPr>
      <a:lvl3pPr marL="1371600" indent="-457200" algn="l" defTabSz="914400" rtl="0" eaLnBrk="1" latinLnBrk="0" hangingPunct="1">
        <a:lnSpc>
          <a:spcPct val="90000"/>
        </a:lnSpc>
        <a:spcBef>
          <a:spcPts val="500"/>
        </a:spcBef>
        <a:buFont typeface="Arial" panose="020B0604020202020204" pitchFamily="34" charset="0"/>
        <a:buChar char="•"/>
        <a:defRPr sz="2400" b="1" i="0" kern="1200" baseline="0">
          <a:solidFill>
            <a:schemeClr val="tx1"/>
          </a:solidFill>
          <a:latin typeface="Helvetica" pitchFamily="2" charset="0"/>
          <a:ea typeface="+mn-ea"/>
          <a:cs typeface="+mn-cs"/>
        </a:defRPr>
      </a:lvl3pPr>
      <a:lvl4pPr marL="1828800" indent="-457200" algn="l" defTabSz="914400" rtl="0" eaLnBrk="1" latinLnBrk="0" hangingPunct="1">
        <a:lnSpc>
          <a:spcPct val="90000"/>
        </a:lnSpc>
        <a:spcBef>
          <a:spcPts val="500"/>
        </a:spcBef>
        <a:buFont typeface="Arial" panose="020B0604020202020204" pitchFamily="34" charset="0"/>
        <a:buChar char="•"/>
        <a:defRPr sz="2400" b="1" i="0" kern="1200" baseline="0">
          <a:solidFill>
            <a:schemeClr val="tx1"/>
          </a:solidFill>
          <a:latin typeface="Helvetica" pitchFamily="2" charset="0"/>
          <a:ea typeface="+mn-ea"/>
          <a:cs typeface="+mn-cs"/>
        </a:defRPr>
      </a:lvl4pPr>
      <a:lvl5pPr marL="2286000" indent="-457200" algn="l" defTabSz="914400" rtl="0" eaLnBrk="1" latinLnBrk="0" hangingPunct="1">
        <a:lnSpc>
          <a:spcPct val="90000"/>
        </a:lnSpc>
        <a:spcBef>
          <a:spcPts val="500"/>
        </a:spcBef>
        <a:buFont typeface="Arial" panose="020B0604020202020204" pitchFamily="34" charset="0"/>
        <a:buChar char="•"/>
        <a:defRPr sz="2400" b="1" i="0" kern="1200" baseline="0">
          <a:solidFill>
            <a:schemeClr val="tx1"/>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LCMS%20Homepage"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apps.fs.usda.gov/lcms-viewer/"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developers.google.com/earth-engine/datasets"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youtube.com/watch?v=xBhorGs8uy8"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apps.fs.usda.gov/lcms-viewer/home.html" TargetMode="External"/><Relationship Id="rId3" Type="http://schemas.openxmlformats.org/officeDocument/2006/relationships/image" Target="../media/image9.png"/><Relationship Id="rId7" Type="http://schemas.openxmlformats.org/officeDocument/2006/relationships/hyperlink" Target="https://data.fs.usda.gov/geodata/rastergateway/treecanopycover/"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mtbs.gov/" TargetMode="External"/><Relationship Id="rId11" Type="http://schemas.openxmlformats.org/officeDocument/2006/relationships/hyperlink" Target="https://apps.fs.usda.gov/lcms-viewer" TargetMode="External"/><Relationship Id="rId5" Type="http://schemas.openxmlformats.org/officeDocument/2006/relationships/hyperlink" Target="https://apps.fs.usda.gov/lcms-viewer/lamda-downloads.html#viewer" TargetMode="External"/><Relationship Id="rId10" Type="http://schemas.openxmlformats.org/officeDocument/2006/relationships/hyperlink" Target="https://apps.fs.usda.gov/lcms-viewer/treemap.html" TargetMode="External"/><Relationship Id="rId4" Type="http://schemas.openxmlformats.org/officeDocument/2006/relationships/hyperlink" Target="https://www.fs.usda.gov/naturalresources/watershed/burnedareas-background.shtml" TargetMode="External"/><Relationship Id="rId9" Type="http://schemas.openxmlformats.org/officeDocument/2006/relationships/hyperlink" Target="https://apps.fs.usda.gov/lcms-viewer/mtbs.html"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14.jpg"/><Relationship Id="rId5" Type="http://schemas.openxmlformats.org/officeDocument/2006/relationships/image" Target="../media/image13.jpg"/><Relationship Id="rId4" Type="http://schemas.openxmlformats.org/officeDocument/2006/relationships/image" Target="../media/image12.jp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2.gif"/><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3.gif"/><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3" Type="http://schemas.openxmlformats.org/officeDocument/2006/relationships/image" Target="../media/image25.gif"/><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26.png"/></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19.xml"/><Relationship Id="rId1" Type="http://schemas.openxmlformats.org/officeDocument/2006/relationships/slideLayout" Target="../slideLayouts/slideLayout3.xml"/><Relationship Id="rId5" Type="http://schemas.openxmlformats.org/officeDocument/2006/relationships/image" Target="../media/image30.jpg"/><Relationship Id="rId4" Type="http://schemas.openxmlformats.org/officeDocument/2006/relationships/image" Target="../media/image29.jpg"/></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0.xml"/><Relationship Id="rId1" Type="http://schemas.openxmlformats.org/officeDocument/2006/relationships/slideLayout" Target="../slideLayouts/slideLayout3.xml"/><Relationship Id="rId4" Type="http://schemas.openxmlformats.org/officeDocument/2006/relationships/image" Target="../media/image32.png"/></Relationships>
</file>

<file path=ppt/slides/_rels/slide2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1.xml"/><Relationship Id="rId1" Type="http://schemas.openxmlformats.org/officeDocument/2006/relationships/slideLayout" Target="../slideLayouts/slideLayout3.xml"/><Relationship Id="rId4" Type="http://schemas.openxmlformats.org/officeDocument/2006/relationships/hyperlink" Target="https://www.usgs.gov/centers/eros/science/usgs-eros-archive-sentinel-2-comparison-sentinel-2-and-landsat"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24.xml"/><Relationship Id="rId1" Type="http://schemas.openxmlformats.org/officeDocument/2006/relationships/slideLayout" Target="../slideLayouts/slideLayout4.xml"/><Relationship Id="rId5" Type="http://schemas.openxmlformats.org/officeDocument/2006/relationships/image" Target="../media/image37.jpg"/><Relationship Id="rId4" Type="http://schemas.openxmlformats.org/officeDocument/2006/relationships/image" Target="../media/image36.jpg"/></Relationships>
</file>

<file path=ppt/slides/_rels/slide31.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hyperlink" Target="https://emapr.github.io/LT-GEE/landtrendr.html"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emapr.github.io/LT-GEE/landtrendr.html" TargetMode="External"/><Relationship Id="rId2" Type="http://schemas.openxmlformats.org/officeDocument/2006/relationships/notesSlide" Target="../notesSlides/notesSlide26.xml"/><Relationship Id="rId1" Type="http://schemas.openxmlformats.org/officeDocument/2006/relationships/slideLayout" Target="../slideLayouts/slideLayout4.xml"/><Relationship Id="rId5" Type="http://schemas.openxmlformats.org/officeDocument/2006/relationships/image" Target="../media/image38.jpg"/><Relationship Id="rId4" Type="http://schemas.openxmlformats.org/officeDocument/2006/relationships/image" Target="../media/image39.png"/></Relationships>
</file>

<file path=ppt/slides/_rels/slide33.xml.rels><?xml version="1.0" encoding="UTF-8" standalone="yes"?>
<Relationships xmlns="http://schemas.openxmlformats.org/package/2006/relationships"><Relationship Id="rId3" Type="http://schemas.openxmlformats.org/officeDocument/2006/relationships/hyperlink" Target="https://emapr.github.io/LT-GEE/landtrendr.html" TargetMode="External"/><Relationship Id="rId2" Type="http://schemas.openxmlformats.org/officeDocument/2006/relationships/notesSlide" Target="../notesSlides/notesSlide27.xml"/><Relationship Id="rId1" Type="http://schemas.openxmlformats.org/officeDocument/2006/relationships/slideLayout" Target="../slideLayouts/slideLayout4.xml"/><Relationship Id="rId5" Type="http://schemas.openxmlformats.org/officeDocument/2006/relationships/image" Target="../media/image40.png"/><Relationship Id="rId4" Type="http://schemas.openxmlformats.org/officeDocument/2006/relationships/image" Target="../media/image38.jpg"/></Relationships>
</file>

<file path=ppt/slides/_rels/slide3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hyperlink" Target="https://www.frontiersin.org/articles/10.3389/fclim.2020.576740/full"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9.xml"/><Relationship Id="rId1" Type="http://schemas.openxmlformats.org/officeDocument/2006/relationships/slideLayout" Target="../slideLayouts/slideLayout3.xml"/><Relationship Id="rId4" Type="http://schemas.openxmlformats.org/officeDocument/2006/relationships/hyperlink" Target="https://www.fs.usda.gov/rm/pubs_journals/2018/rmrs_2018_healey_s001.pdf"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43.png"/><Relationship Id="rId7" Type="http://schemas.openxmlformats.org/officeDocument/2006/relationships/image" Target="../media/image46.png"/><Relationship Id="rId2" Type="http://schemas.openxmlformats.org/officeDocument/2006/relationships/notesSlide" Target="../notesSlides/notesSlide30.xml"/><Relationship Id="rId1" Type="http://schemas.openxmlformats.org/officeDocument/2006/relationships/slideLayout" Target="../slideLayouts/slideLayout3.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hyperlink" Target="https://timesync.forestry.oregonstate.edu/"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1.xml"/><Relationship Id="rId1" Type="http://schemas.openxmlformats.org/officeDocument/2006/relationships/slideLayout" Target="../slideLayouts/slideLayout3.xml"/><Relationship Id="rId4" Type="http://schemas.openxmlformats.org/officeDocument/2006/relationships/hyperlink" Target="https://timesync.forestry.oregonstate.edu/"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timesync.forestry.oregonstate.edu/" TargetMode="External"/><Relationship Id="rId2" Type="http://schemas.openxmlformats.org/officeDocument/2006/relationships/notesSlide" Target="../notesSlides/notesSlide32.xml"/><Relationship Id="rId1" Type="http://schemas.openxmlformats.org/officeDocument/2006/relationships/slideLayout" Target="../slideLayouts/slideLayout4.xml"/><Relationship Id="rId6" Type="http://schemas.openxmlformats.org/officeDocument/2006/relationships/image" Target="../media/image50.jpg"/><Relationship Id="rId5" Type="http://schemas.openxmlformats.org/officeDocument/2006/relationships/image" Target="../media/image49.jpg"/><Relationship Id="rId4" Type="http://schemas.openxmlformats.org/officeDocument/2006/relationships/image" Target="../media/image48.jpg"/></Relationships>
</file>

<file path=ppt/slides/_rels/slide3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3.xml"/><Relationship Id="rId1" Type="http://schemas.openxmlformats.org/officeDocument/2006/relationships/slideLayout" Target="../slideLayouts/slideLayout4.xml"/><Relationship Id="rId6" Type="http://schemas.openxmlformats.org/officeDocument/2006/relationships/image" Target="../media/image49.jpg"/><Relationship Id="rId5" Type="http://schemas.openxmlformats.org/officeDocument/2006/relationships/image" Target="../media/image48.jpg"/><Relationship Id="rId4" Type="http://schemas.openxmlformats.org/officeDocument/2006/relationships/hyperlink" Target="https://timesync.forestry.oregonstate.edu/" TargetMode="Externa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7.xml"/><Relationship Id="rId1" Type="http://schemas.openxmlformats.org/officeDocument/2006/relationships/slideLayout" Target="../slideLayouts/slideLayout4.xml"/><Relationship Id="rId6" Type="http://schemas.openxmlformats.org/officeDocument/2006/relationships/image" Target="../media/image56.jpg"/><Relationship Id="rId5" Type="http://schemas.openxmlformats.org/officeDocument/2006/relationships/image" Target="../media/image55.jpg"/><Relationship Id="rId4" Type="http://schemas.openxmlformats.org/officeDocument/2006/relationships/image" Target="../media/image54.png"/></Relationships>
</file>

<file path=ppt/slides/_rels/slide4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8.xml"/><Relationship Id="rId1" Type="http://schemas.openxmlformats.org/officeDocument/2006/relationships/slideLayout" Target="../slideLayouts/slideLayout4.xml"/><Relationship Id="rId6" Type="http://schemas.openxmlformats.org/officeDocument/2006/relationships/image" Target="../media/image58.png"/><Relationship Id="rId5" Type="http://schemas.openxmlformats.org/officeDocument/2006/relationships/image" Target="../media/image54.png"/><Relationship Id="rId4" Type="http://schemas.openxmlformats.org/officeDocument/2006/relationships/image" Target="../media/image53.png"/></Relationships>
</file>

<file path=ppt/slides/_rels/slide4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9.xml"/><Relationship Id="rId1" Type="http://schemas.openxmlformats.org/officeDocument/2006/relationships/slideLayout" Target="../slideLayouts/slideLayout4.xml"/><Relationship Id="rId5" Type="http://schemas.openxmlformats.org/officeDocument/2006/relationships/image" Target="../media/image61.png"/><Relationship Id="rId4" Type="http://schemas.openxmlformats.org/officeDocument/2006/relationships/image" Target="../media/image60.png"/></Relationships>
</file>

<file path=ppt/slides/_rels/slide46.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64.jpg"/><Relationship Id="rId7" Type="http://schemas.openxmlformats.org/officeDocument/2006/relationships/image" Target="../media/image68.png"/><Relationship Id="rId2" Type="http://schemas.openxmlformats.org/officeDocument/2006/relationships/notesSlide" Target="../notesSlides/notesSlide42.xml"/><Relationship Id="rId1" Type="http://schemas.openxmlformats.org/officeDocument/2006/relationships/slideLayout" Target="../slideLayouts/slideLayout4.xml"/><Relationship Id="rId6" Type="http://schemas.openxmlformats.org/officeDocument/2006/relationships/image" Target="../media/image67.png"/><Relationship Id="rId5" Type="http://schemas.openxmlformats.org/officeDocument/2006/relationships/image" Target="../media/image66.jpg"/><Relationship Id="rId4" Type="http://schemas.openxmlformats.org/officeDocument/2006/relationships/image" Target="../media/image65.png"/></Relationships>
</file>

<file path=ppt/slides/_rels/slide4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43.xml"/><Relationship Id="rId1" Type="http://schemas.openxmlformats.org/officeDocument/2006/relationships/slideLayout" Target="../slideLayouts/slideLayout4.xml"/><Relationship Id="rId5" Type="http://schemas.openxmlformats.org/officeDocument/2006/relationships/image" Target="../media/image61.png"/><Relationship Id="rId4" Type="http://schemas.openxmlformats.org/officeDocument/2006/relationships/image" Target="../media/image60.png"/></Relationships>
</file>

<file path=ppt/slides/_rels/slide50.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4.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3" Type="http://schemas.openxmlformats.org/officeDocument/2006/relationships/image" Target="../media/image71.gif"/><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72.gif"/><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2" Type="http://schemas.openxmlformats.org/officeDocument/2006/relationships/image" Target="../media/image74.gif"/><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5.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49.xml"/><Relationship Id="rId1" Type="http://schemas.openxmlformats.org/officeDocument/2006/relationships/slideLayout" Target="../slideLayouts/slideLayout2.xml"/><Relationship Id="rId4" Type="http://schemas.openxmlformats.org/officeDocument/2006/relationships/hyperlink" Target="https://apps.fs.usda.gov/lcms-viewer/" TargetMode="Externa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7.xml.rels><?xml version="1.0" encoding="UTF-8" standalone="yes"?>
<Relationships xmlns="http://schemas.openxmlformats.org/package/2006/relationships"><Relationship Id="rId3" Type="http://schemas.openxmlformats.org/officeDocument/2006/relationships/hyperlink" Target="https://apps.fs.usda.gov/fsgisx01/rest/services/RDW_LandscapeAndWildlife" TargetMode="External"/><Relationship Id="rId2" Type="http://schemas.openxmlformats.org/officeDocument/2006/relationships/image" Target="../media/image89.png"/><Relationship Id="rId1" Type="http://schemas.openxmlformats.org/officeDocument/2006/relationships/slideLayout" Target="../slideLayouts/slideLayout8.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8.xml"/></Relationships>
</file>

<file path=ppt/slides/_rels/slide80.xml.rels><?xml version="1.0" encoding="UTF-8" standalone="yes"?>
<Relationships xmlns="http://schemas.openxmlformats.org/package/2006/relationships"><Relationship Id="rId3" Type="http://schemas.openxmlformats.org/officeDocument/2006/relationships/hyperlink" Target="LCMS%20Homepage" TargetMode="External"/><Relationship Id="rId2" Type="http://schemas.openxmlformats.org/officeDocument/2006/relationships/image" Target="../media/image3.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Subtitle 23">
            <a:extLst>
              <a:ext uri="{FF2B5EF4-FFF2-40B4-BE49-F238E27FC236}">
                <a16:creationId xmlns:a16="http://schemas.microsoft.com/office/drawing/2014/main" id="{7CCE2A79-D950-4E62-83CC-E78F47640917}"/>
              </a:ext>
            </a:extLst>
          </p:cNvPr>
          <p:cNvSpPr>
            <a:spLocks noGrp="1"/>
          </p:cNvSpPr>
          <p:nvPr>
            <p:ph type="subTitle" idx="1"/>
          </p:nvPr>
        </p:nvSpPr>
        <p:spPr>
          <a:xfrm>
            <a:off x="1934038" y="2598802"/>
            <a:ext cx="2948858" cy="1177670"/>
          </a:xfrm>
        </p:spPr>
        <p:txBody>
          <a:bodyPr>
            <a:normAutofit fontScale="92500" lnSpcReduction="10000"/>
          </a:bodyPr>
          <a:lstStyle/>
          <a:p>
            <a:r>
              <a:rPr lang="en-US" dirty="0"/>
              <a:t>Project Overview</a:t>
            </a:r>
          </a:p>
          <a:p>
            <a:r>
              <a:rPr lang="en-US" sz="2400" dirty="0"/>
              <a:t>Data Applications</a:t>
            </a:r>
          </a:p>
          <a:p>
            <a:r>
              <a:rPr lang="en-US" sz="2400" dirty="0"/>
              <a:t>Data Access</a:t>
            </a:r>
          </a:p>
          <a:p>
            <a:endParaRPr lang="en-US" dirty="0"/>
          </a:p>
        </p:txBody>
      </p:sp>
      <p:sp>
        <p:nvSpPr>
          <p:cNvPr id="23" name="Title 22">
            <a:extLst>
              <a:ext uri="{FF2B5EF4-FFF2-40B4-BE49-F238E27FC236}">
                <a16:creationId xmlns:a16="http://schemas.microsoft.com/office/drawing/2014/main" id="{D252C715-9904-4A94-8F8B-EE03597F8008}"/>
              </a:ext>
            </a:extLst>
          </p:cNvPr>
          <p:cNvSpPr>
            <a:spLocks noGrp="1"/>
          </p:cNvSpPr>
          <p:nvPr>
            <p:ph type="title"/>
          </p:nvPr>
        </p:nvSpPr>
        <p:spPr/>
        <p:txBody>
          <a:bodyPr/>
          <a:lstStyle/>
          <a:p>
            <a:r>
              <a:rPr lang="en-US" sz="3200" dirty="0"/>
              <a:t>Landscape Change Monitoring System (LCMS)</a:t>
            </a:r>
          </a:p>
        </p:txBody>
      </p:sp>
      <p:pic>
        <p:nvPicPr>
          <p:cNvPr id="4" name="Picture 3" descr="A logo with a triangle and a black background&#10;&#10;Description automatically generated">
            <a:extLst>
              <a:ext uri="{FF2B5EF4-FFF2-40B4-BE49-F238E27FC236}">
                <a16:creationId xmlns:a16="http://schemas.microsoft.com/office/drawing/2014/main" id="{7F7CB365-3857-32E9-3DA2-80FA3C346487}"/>
              </a:ext>
            </a:extLst>
          </p:cNvPr>
          <p:cNvPicPr>
            <a:picLocks noChangeAspect="1"/>
          </p:cNvPicPr>
          <p:nvPr/>
        </p:nvPicPr>
        <p:blipFill>
          <a:blip r:embed="rId2"/>
          <a:stretch>
            <a:fillRect/>
          </a:stretch>
        </p:blipFill>
        <p:spPr>
          <a:xfrm>
            <a:off x="11383002" y="119296"/>
            <a:ext cx="586207" cy="714964"/>
          </a:xfrm>
          <a:prstGeom prst="rect">
            <a:avLst/>
          </a:prstGeom>
        </p:spPr>
      </p:pic>
      <p:pic>
        <p:nvPicPr>
          <p:cNvPr id="8" name="Picture 7">
            <a:extLst>
              <a:ext uri="{FF2B5EF4-FFF2-40B4-BE49-F238E27FC236}">
                <a16:creationId xmlns:a16="http://schemas.microsoft.com/office/drawing/2014/main" id="{7A17974A-CCB5-82D7-EF10-ADDA72780DD8}"/>
              </a:ext>
            </a:extLst>
          </p:cNvPr>
          <p:cNvPicPr>
            <a:picLocks noChangeAspect="1"/>
          </p:cNvPicPr>
          <p:nvPr/>
        </p:nvPicPr>
        <p:blipFill>
          <a:blip r:embed="rId3"/>
          <a:srcRect/>
          <a:stretch/>
        </p:blipFill>
        <p:spPr>
          <a:xfrm>
            <a:off x="5246811" y="2461750"/>
            <a:ext cx="6216760" cy="3922776"/>
          </a:xfrm>
          <a:prstGeom prst="rect">
            <a:avLst/>
          </a:prstGeom>
        </p:spPr>
      </p:pic>
    </p:spTree>
    <p:extLst>
      <p:ext uri="{BB962C8B-B14F-4D97-AF65-F5344CB8AC3E}">
        <p14:creationId xmlns:p14="http://schemas.microsoft.com/office/powerpoint/2010/main" val="42683587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E246867-9DD4-796D-AF5F-67298D199CC8}"/>
              </a:ext>
            </a:extLst>
          </p:cNvPr>
          <p:cNvSpPr>
            <a:spLocks noGrp="1"/>
          </p:cNvSpPr>
          <p:nvPr>
            <p:ph idx="1"/>
          </p:nvPr>
        </p:nvSpPr>
        <p:spPr>
          <a:xfrm>
            <a:off x="1833453" y="1837943"/>
            <a:ext cx="10194423" cy="4595513"/>
          </a:xfrm>
        </p:spPr>
        <p:txBody>
          <a:bodyPr/>
          <a:lstStyle/>
          <a:p>
            <a:pPr marL="0" indent="0">
              <a:lnSpc>
                <a:spcPct val="100000"/>
              </a:lnSpc>
              <a:buNone/>
            </a:pPr>
            <a:r>
              <a:rPr lang="en-US" b="1" u="sng" dirty="0"/>
              <a:t>10am:</a:t>
            </a:r>
            <a:r>
              <a:rPr lang="en-US" b="1" dirty="0"/>
              <a:t> 1. Landscape Change Monitoring System (LCMS) Introduction</a:t>
            </a:r>
          </a:p>
          <a:p>
            <a:pPr marL="228600" lvl="1" indent="0">
              <a:lnSpc>
                <a:spcPct val="100000"/>
              </a:lnSpc>
              <a:buNone/>
            </a:pPr>
            <a:r>
              <a:rPr lang="en-US" dirty="0"/>
              <a:t>1.1 Continental-scale geospatial computing in the Forest Service</a:t>
            </a:r>
          </a:p>
          <a:p>
            <a:pPr marL="228600" lvl="1" indent="0">
              <a:lnSpc>
                <a:spcPct val="100000"/>
              </a:lnSpc>
              <a:buNone/>
            </a:pPr>
            <a:r>
              <a:rPr lang="en-US" dirty="0"/>
              <a:t>1.2 Overview of LCMS</a:t>
            </a:r>
          </a:p>
          <a:p>
            <a:pPr marL="228600" lvl="1" indent="0">
              <a:lnSpc>
                <a:spcPct val="100000"/>
              </a:lnSpc>
              <a:buNone/>
            </a:pPr>
            <a:r>
              <a:rPr lang="en-US" dirty="0"/>
              <a:t>1.3 LCMS Workflow</a:t>
            </a:r>
          </a:p>
          <a:p>
            <a:pPr marL="228600" lvl="1" indent="0">
              <a:lnSpc>
                <a:spcPct val="100000"/>
              </a:lnSpc>
              <a:buNone/>
            </a:pPr>
            <a:r>
              <a:rPr lang="en-US" dirty="0"/>
              <a:t>1.4 LCMS Applications</a:t>
            </a:r>
          </a:p>
          <a:p>
            <a:pPr marL="228600" lvl="1" indent="0">
              <a:lnSpc>
                <a:spcPct val="100000"/>
              </a:lnSpc>
              <a:buNone/>
            </a:pPr>
            <a:endParaRPr lang="en-US" sz="1200" dirty="0"/>
          </a:p>
          <a:p>
            <a:pPr marL="0" indent="0">
              <a:lnSpc>
                <a:spcPct val="100000"/>
              </a:lnSpc>
              <a:buNone/>
            </a:pPr>
            <a:r>
              <a:rPr lang="en-US" b="1" u="sng" dirty="0"/>
              <a:t>11am:</a:t>
            </a:r>
            <a:r>
              <a:rPr lang="en-US" b="1" dirty="0"/>
              <a:t> Break</a:t>
            </a:r>
          </a:p>
          <a:p>
            <a:pPr marL="0" indent="0">
              <a:lnSpc>
                <a:spcPct val="100000"/>
              </a:lnSpc>
              <a:spcBef>
                <a:spcPts val="0"/>
              </a:spcBef>
              <a:buNone/>
            </a:pPr>
            <a:endParaRPr lang="en-US" sz="1200" b="1" dirty="0"/>
          </a:p>
          <a:p>
            <a:pPr marL="0" indent="0">
              <a:lnSpc>
                <a:spcPct val="100000"/>
              </a:lnSpc>
              <a:buNone/>
            </a:pPr>
            <a:r>
              <a:rPr lang="en-US" b="1" u="sng" dirty="0"/>
              <a:t>11:15am:</a:t>
            </a:r>
            <a:r>
              <a:rPr lang="en-US" b="1" dirty="0"/>
              <a:t> 2. LCMS Data Access </a:t>
            </a:r>
          </a:p>
          <a:p>
            <a:pPr marL="0" indent="0">
              <a:lnSpc>
                <a:spcPct val="100000"/>
              </a:lnSpc>
              <a:buNone/>
            </a:pPr>
            <a:r>
              <a:rPr lang="en-US" sz="2000" dirty="0"/>
              <a:t>2.1 LCMS Data Explorer Demo</a:t>
            </a:r>
          </a:p>
          <a:p>
            <a:pPr marL="0" indent="0">
              <a:lnSpc>
                <a:spcPct val="100000"/>
              </a:lnSpc>
              <a:buNone/>
            </a:pPr>
            <a:r>
              <a:rPr lang="en-US" sz="2000" dirty="0"/>
              <a:t>2.2 LCMS in ArcPro</a:t>
            </a:r>
          </a:p>
          <a:p>
            <a:pPr marL="0" indent="0">
              <a:lnSpc>
                <a:spcPct val="100000"/>
              </a:lnSpc>
              <a:buNone/>
            </a:pPr>
            <a:r>
              <a:rPr lang="en-US" sz="2000" dirty="0"/>
              <a:t>2.3 LCMS in Google Earth Engine</a:t>
            </a:r>
          </a:p>
          <a:p>
            <a:pPr marL="0" indent="0">
              <a:lnSpc>
                <a:spcPct val="100000"/>
              </a:lnSpc>
              <a:buNone/>
            </a:pPr>
            <a:endParaRPr lang="en-US" dirty="0"/>
          </a:p>
          <a:p>
            <a:pPr marL="0" indent="0">
              <a:lnSpc>
                <a:spcPct val="100000"/>
              </a:lnSpc>
              <a:buNone/>
            </a:pPr>
            <a:endParaRPr lang="en-US" dirty="0"/>
          </a:p>
        </p:txBody>
      </p:sp>
      <p:sp>
        <p:nvSpPr>
          <p:cNvPr id="3" name="Title 2">
            <a:extLst>
              <a:ext uri="{FF2B5EF4-FFF2-40B4-BE49-F238E27FC236}">
                <a16:creationId xmlns:a16="http://schemas.microsoft.com/office/drawing/2014/main" id="{5E921935-E566-0B8F-D9C0-F548390EAFEF}"/>
              </a:ext>
            </a:extLst>
          </p:cNvPr>
          <p:cNvSpPr>
            <a:spLocks noGrp="1"/>
          </p:cNvSpPr>
          <p:nvPr>
            <p:ph type="title"/>
          </p:nvPr>
        </p:nvSpPr>
        <p:spPr/>
        <p:txBody>
          <a:bodyPr/>
          <a:lstStyle/>
          <a:p>
            <a:r>
              <a:rPr lang="en-US" dirty="0"/>
              <a:t>Agenda</a:t>
            </a:r>
          </a:p>
        </p:txBody>
      </p:sp>
      <p:pic>
        <p:nvPicPr>
          <p:cNvPr id="4" name="Picture 3" descr="LCMS logo with a triangle">
            <a:extLst>
              <a:ext uri="{FF2B5EF4-FFF2-40B4-BE49-F238E27FC236}">
                <a16:creationId xmlns:a16="http://schemas.microsoft.com/office/drawing/2014/main" id="{C4218BBE-6B50-716C-7F1D-D8C55B4E693B}"/>
              </a:ext>
            </a:extLst>
          </p:cNvPr>
          <p:cNvPicPr>
            <a:picLocks noChangeAspect="1"/>
          </p:cNvPicPr>
          <p:nvPr/>
        </p:nvPicPr>
        <p:blipFill>
          <a:blip r:embed="rId2"/>
          <a:stretch>
            <a:fillRect/>
          </a:stretch>
        </p:blipFill>
        <p:spPr>
          <a:xfrm>
            <a:off x="9173727" y="2609634"/>
            <a:ext cx="2411986" cy="2941762"/>
          </a:xfrm>
          <a:prstGeom prst="rect">
            <a:avLst/>
          </a:prstGeom>
        </p:spPr>
      </p:pic>
      <p:sp>
        <p:nvSpPr>
          <p:cNvPr id="5" name="TextBox 4">
            <a:extLst>
              <a:ext uri="{FF2B5EF4-FFF2-40B4-BE49-F238E27FC236}">
                <a16:creationId xmlns:a16="http://schemas.microsoft.com/office/drawing/2014/main" id="{998DC99A-CCE4-DF77-2848-9BDA56E88C06}"/>
              </a:ext>
            </a:extLst>
          </p:cNvPr>
          <p:cNvSpPr txBox="1"/>
          <p:nvPr/>
        </p:nvSpPr>
        <p:spPr>
          <a:xfrm>
            <a:off x="9370469" y="5719666"/>
            <a:ext cx="2018501" cy="369332"/>
          </a:xfrm>
          <a:prstGeom prst="rect">
            <a:avLst/>
          </a:prstGeom>
          <a:noFill/>
        </p:spPr>
        <p:txBody>
          <a:bodyPr wrap="none" rtlCol="0">
            <a:spAutoFit/>
          </a:bodyPr>
          <a:lstStyle/>
          <a:p>
            <a:r>
              <a:rPr lang="en-US" dirty="0">
                <a:latin typeface="Helvetica" panose="020B0604020202020204" pitchFamily="34" charset="0"/>
                <a:cs typeface="Helvetica" panose="020B0604020202020204" pitchFamily="34" charset="0"/>
                <a:hlinkClick r:id="rId3" action="ppaction://hlinkfile" tooltip="https://apps.fs.usda.gov/lcms-viewer/home.html"/>
              </a:rPr>
              <a:t>LCMS Homepage</a:t>
            </a:r>
            <a:endParaRPr lang="en-US" dirty="0">
              <a:latin typeface="Helvetica" panose="020B0604020202020204" pitchFamily="34" charset="0"/>
              <a:cs typeface="Helvetica" panose="020B0604020202020204" pitchFamily="34" charset="0"/>
            </a:endParaRPr>
          </a:p>
        </p:txBody>
      </p:sp>
    </p:spTree>
    <p:extLst>
      <p:ext uri="{BB962C8B-B14F-4D97-AF65-F5344CB8AC3E}">
        <p14:creationId xmlns:p14="http://schemas.microsoft.com/office/powerpoint/2010/main" val="2393992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30E57EC-9EF2-2998-8855-D54A07BA1913}"/>
              </a:ext>
            </a:extLst>
          </p:cNvPr>
          <p:cNvSpPr>
            <a:spLocks noGrp="1"/>
          </p:cNvSpPr>
          <p:nvPr>
            <p:ph idx="1"/>
          </p:nvPr>
        </p:nvSpPr>
        <p:spPr/>
        <p:txBody>
          <a:bodyPr/>
          <a:lstStyle/>
          <a:p>
            <a:pPr marL="342900" marR="0" lvl="0" indent="-342900">
              <a:lnSpc>
                <a:spcPct val="114000"/>
              </a:lnSpc>
              <a:spcBef>
                <a:spcPts val="0"/>
              </a:spcBef>
              <a:spcAft>
                <a:spcPts val="0"/>
              </a:spcAft>
              <a:buFont typeface="+mj-lt"/>
              <a:buAutoNum type="arabicPeriod"/>
            </a:pPr>
            <a:r>
              <a:rPr lang="en-US" b="1" kern="100" dirty="0">
                <a:effectLst/>
                <a:latin typeface="Helvetica" panose="020B0604020202020204" pitchFamily="34" charset="0"/>
                <a:ea typeface="Calibri" panose="020F0502020204030204" pitchFamily="34" charset="0"/>
                <a:cs typeface="Helvetica" panose="020B0604020202020204" pitchFamily="34" charset="0"/>
              </a:rPr>
              <a:t>Learn about the LCMS change, land cover and land use data products. </a:t>
            </a:r>
            <a:r>
              <a:rPr lang="en-US" kern="100" dirty="0">
                <a:effectLst/>
                <a:latin typeface="Helvetica" panose="020B0604020202020204" pitchFamily="34" charset="0"/>
                <a:ea typeface="Calibri" panose="020F0502020204030204" pitchFamily="34" charset="0"/>
                <a:cs typeface="Helvetica" panose="020B0604020202020204" pitchFamily="34" charset="0"/>
              </a:rPr>
              <a:t>Be able to describe the classes in each layer, and the date range and areas for which they are available. </a:t>
            </a:r>
          </a:p>
          <a:p>
            <a:pPr marL="342900" marR="0" lvl="0" indent="-342900">
              <a:lnSpc>
                <a:spcPct val="114000"/>
              </a:lnSpc>
              <a:spcBef>
                <a:spcPts val="0"/>
              </a:spcBef>
              <a:spcAft>
                <a:spcPts val="0"/>
              </a:spcAft>
              <a:buFont typeface="+mj-lt"/>
              <a:buAutoNum type="arabicPeriod"/>
            </a:pPr>
            <a:r>
              <a:rPr lang="en-US" b="1" kern="100" dirty="0">
                <a:effectLst/>
                <a:latin typeface="Helvetica" panose="020B0604020202020204" pitchFamily="34" charset="0"/>
                <a:ea typeface="Calibri" panose="020F0502020204030204" pitchFamily="34" charset="0"/>
                <a:cs typeface="Helvetica" panose="020B0604020202020204" pitchFamily="34" charset="0"/>
              </a:rPr>
              <a:t>Learn how LCMS products are generated. </a:t>
            </a:r>
            <a:r>
              <a:rPr lang="en-US" kern="100" dirty="0">
                <a:effectLst/>
                <a:latin typeface="Helvetica" panose="020B0604020202020204" pitchFamily="34" charset="0"/>
                <a:ea typeface="Calibri" panose="020F0502020204030204" pitchFamily="34" charset="0"/>
                <a:cs typeface="Helvetica" panose="020B0604020202020204" pitchFamily="34" charset="0"/>
              </a:rPr>
              <a:t>Gain an introduction to time series change detection, </a:t>
            </a:r>
            <a:r>
              <a:rPr lang="en-US" kern="100" dirty="0" err="1">
                <a:effectLst/>
                <a:latin typeface="Helvetica" panose="020B0604020202020204" pitchFamily="34" charset="0"/>
                <a:ea typeface="Calibri" panose="020F0502020204030204" pitchFamily="34" charset="0"/>
                <a:cs typeface="Helvetica" panose="020B0604020202020204" pitchFamily="34" charset="0"/>
              </a:rPr>
              <a:t>LandTrendr</a:t>
            </a:r>
            <a:r>
              <a:rPr lang="en-US" kern="100" dirty="0">
                <a:effectLst/>
                <a:latin typeface="Helvetica" panose="020B0604020202020204" pitchFamily="34" charset="0"/>
                <a:ea typeface="Calibri" panose="020F0502020204030204" pitchFamily="34" charset="0"/>
                <a:cs typeface="Helvetica" panose="020B0604020202020204" pitchFamily="34" charset="0"/>
              </a:rPr>
              <a:t>, CCDC, training data collection, random forest modeling, and map assemblage. </a:t>
            </a:r>
          </a:p>
          <a:p>
            <a:pPr marL="342900" marR="0" lvl="0" indent="-342900">
              <a:lnSpc>
                <a:spcPct val="114000"/>
              </a:lnSpc>
              <a:spcBef>
                <a:spcPts val="0"/>
              </a:spcBef>
              <a:spcAft>
                <a:spcPts val="800"/>
              </a:spcAft>
              <a:buFont typeface="+mj-lt"/>
              <a:buAutoNum type="arabicPeriod"/>
            </a:pPr>
            <a:r>
              <a:rPr lang="en-US" b="1" kern="100" dirty="0">
                <a:effectLst/>
                <a:latin typeface="Helvetica" panose="020B0604020202020204" pitchFamily="34" charset="0"/>
                <a:ea typeface="Calibri" panose="020F0502020204030204" pitchFamily="34" charset="0"/>
                <a:cs typeface="Helvetica" panose="020B0604020202020204" pitchFamily="34" charset="0"/>
              </a:rPr>
              <a:t>Learn how to access LCMS data products </a:t>
            </a:r>
            <a:r>
              <a:rPr lang="en-US" kern="100" dirty="0">
                <a:effectLst/>
                <a:latin typeface="Helvetica" panose="020B0604020202020204" pitchFamily="34" charset="0"/>
                <a:ea typeface="Calibri" panose="020F0502020204030204" pitchFamily="34" charset="0"/>
                <a:cs typeface="Helvetica" panose="020B0604020202020204" pitchFamily="34" charset="0"/>
              </a:rPr>
              <a:t>via the </a:t>
            </a:r>
            <a:r>
              <a:rPr lang="en-US" u="sng" kern="100" dirty="0">
                <a:solidFill>
                  <a:srgbClr val="0563C1"/>
                </a:solidFill>
                <a:effectLst/>
                <a:latin typeface="Helvetica" panose="020B0604020202020204" pitchFamily="34" charset="0"/>
                <a:ea typeface="Calibri" panose="020F0502020204030204" pitchFamily="34" charset="0"/>
                <a:cs typeface="Helvetica" panose="020B0604020202020204" pitchFamily="34" charset="0"/>
                <a:hlinkClick r:id="rId2"/>
              </a:rPr>
              <a:t>LCMS Data Explorer</a:t>
            </a:r>
            <a:r>
              <a:rPr lang="en-US" kern="100" dirty="0">
                <a:effectLst/>
                <a:latin typeface="Helvetica" panose="020B0604020202020204" pitchFamily="34" charset="0"/>
                <a:ea typeface="Calibri" panose="020F0502020204030204" pitchFamily="34" charset="0"/>
                <a:cs typeface="Helvetica" panose="020B0604020202020204" pitchFamily="34" charset="0"/>
              </a:rPr>
              <a:t> </a:t>
            </a:r>
            <a:r>
              <a:rPr lang="en-US" kern="100" dirty="0">
                <a:latin typeface="Helvetica" panose="020B0604020202020204" pitchFamily="34" charset="0"/>
                <a:ea typeface="Calibri" panose="020F0502020204030204" pitchFamily="34" charset="0"/>
                <a:cs typeface="Helvetica" panose="020B0604020202020204" pitchFamily="34" charset="0"/>
              </a:rPr>
              <a:t>a</a:t>
            </a:r>
            <a:r>
              <a:rPr lang="en-US" kern="100" dirty="0">
                <a:effectLst/>
                <a:latin typeface="Helvetica" panose="020B0604020202020204" pitchFamily="34" charset="0"/>
                <a:ea typeface="Calibri" panose="020F0502020204030204" pitchFamily="34" charset="0"/>
                <a:cs typeface="Helvetica" panose="020B0604020202020204" pitchFamily="34" charset="0"/>
              </a:rPr>
              <a:t>nd the Google Earth Engine Data Catalog</a:t>
            </a:r>
          </a:p>
        </p:txBody>
      </p:sp>
      <p:sp>
        <p:nvSpPr>
          <p:cNvPr id="3" name="Title 2">
            <a:extLst>
              <a:ext uri="{FF2B5EF4-FFF2-40B4-BE49-F238E27FC236}">
                <a16:creationId xmlns:a16="http://schemas.microsoft.com/office/drawing/2014/main" id="{082968E3-36A3-C10B-6CC0-53FA9C83DFF4}"/>
              </a:ext>
            </a:extLst>
          </p:cNvPr>
          <p:cNvSpPr>
            <a:spLocks noGrp="1"/>
          </p:cNvSpPr>
          <p:nvPr>
            <p:ph type="title"/>
          </p:nvPr>
        </p:nvSpPr>
        <p:spPr/>
        <p:txBody>
          <a:bodyPr/>
          <a:lstStyle/>
          <a:p>
            <a:r>
              <a:rPr lang="en-US" dirty="0"/>
              <a:t>Learning objectives</a:t>
            </a:r>
          </a:p>
        </p:txBody>
      </p:sp>
    </p:spTree>
    <p:extLst>
      <p:ext uri="{BB962C8B-B14F-4D97-AF65-F5344CB8AC3E}">
        <p14:creationId xmlns:p14="http://schemas.microsoft.com/office/powerpoint/2010/main" val="2204297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B0A0-F6F6-3FE2-438B-6A59DBB0315D}"/>
              </a:ext>
            </a:extLst>
          </p:cNvPr>
          <p:cNvSpPr>
            <a:spLocks noGrp="1"/>
          </p:cNvSpPr>
          <p:nvPr>
            <p:ph type="title" idx="4294967295"/>
          </p:nvPr>
        </p:nvSpPr>
        <p:spPr>
          <a:xfrm>
            <a:off x="1818894" y="2163489"/>
            <a:ext cx="9772650" cy="2768600"/>
          </a:xfrm>
          <a:prstGeom prst="rect">
            <a:avLst/>
          </a:prstGeom>
        </p:spPr>
        <p:txBody>
          <a:bodyPr/>
          <a:lstStyle/>
          <a:p>
            <a:r>
              <a:rPr lang="en-US" dirty="0"/>
              <a:t>1.1: Continental-Scale Geospatial Computing in the Forest Service</a:t>
            </a:r>
          </a:p>
        </p:txBody>
      </p:sp>
    </p:spTree>
    <p:extLst>
      <p:ext uri="{BB962C8B-B14F-4D97-AF65-F5344CB8AC3E}">
        <p14:creationId xmlns:p14="http://schemas.microsoft.com/office/powerpoint/2010/main" val="2790384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11"/>
        <p:cNvGrpSpPr/>
        <p:nvPr/>
      </p:nvGrpSpPr>
      <p:grpSpPr>
        <a:xfrm>
          <a:off x="0" y="0"/>
          <a:ext cx="0" cy="0"/>
          <a:chOff x="0" y="0"/>
          <a:chExt cx="0" cy="0"/>
        </a:xfrm>
      </p:grpSpPr>
      <p:sp>
        <p:nvSpPr>
          <p:cNvPr id="312" name="Google Shape;312;p41"/>
          <p:cNvSpPr txBox="1">
            <a:spLocks noGrp="1"/>
          </p:cNvSpPr>
          <p:nvPr>
            <p:ph type="title"/>
          </p:nvPr>
        </p:nvSpPr>
        <p:spPr>
          <a:prstGeom prst="rect">
            <a:avLst/>
          </a:prstGeom>
        </p:spPr>
        <p:txBody>
          <a:bodyPr spcFirstLastPara="1" wrap="square" lIns="0" tIns="0" rIns="121900" bIns="0" anchor="ctr" anchorCtr="0">
            <a:noAutofit/>
          </a:bodyPr>
          <a:lstStyle/>
          <a:p>
            <a:r>
              <a:rPr lang="en" sz="2800" dirty="0">
                <a:solidFill>
                  <a:schemeClr val="accent5">
                    <a:lumMod val="75000"/>
                  </a:schemeClr>
                </a:solidFill>
                <a:latin typeface="Helvetica" panose="020B0604020202020204" pitchFamily="34" charset="0"/>
                <a:ea typeface="Google Sans"/>
                <a:cs typeface="Helvetica" panose="020B0604020202020204" pitchFamily="34" charset="0"/>
                <a:sym typeface="Google Sans"/>
              </a:rPr>
              <a:t>The goal: </a:t>
            </a:r>
            <a:r>
              <a:rPr lang="en" sz="2800" dirty="0">
                <a:solidFill>
                  <a:schemeClr val="dk1"/>
                </a:solidFill>
                <a:latin typeface="Helvetica" panose="020B0604020202020204" pitchFamily="34" charset="0"/>
                <a:ea typeface="Google Sans"/>
                <a:cs typeface="Helvetica" panose="020B0604020202020204" pitchFamily="34" charset="0"/>
                <a:sym typeface="Google Sans"/>
              </a:rPr>
              <a:t>understand how our landscape has changed in the past, and monitor how it continues to change.  </a:t>
            </a:r>
            <a:endParaRPr sz="2800" dirty="0">
              <a:solidFill>
                <a:schemeClr val="dk1"/>
              </a:solidFill>
              <a:latin typeface="Helvetica" panose="020B0604020202020204" pitchFamily="34" charset="0"/>
              <a:ea typeface="Roboto Medium"/>
              <a:cs typeface="Helvetica" panose="020B0604020202020204" pitchFamily="34" charset="0"/>
              <a:sym typeface="Roboto Medium"/>
            </a:endParaRPr>
          </a:p>
        </p:txBody>
      </p:sp>
      <p:sp>
        <p:nvSpPr>
          <p:cNvPr id="313" name="Google Shape;313;p41"/>
          <p:cNvSpPr txBox="1"/>
          <p:nvPr/>
        </p:nvSpPr>
        <p:spPr>
          <a:xfrm flipH="1">
            <a:off x="10690067" y="5381082"/>
            <a:ext cx="892600" cy="1029000"/>
          </a:xfrm>
          <a:prstGeom prst="rect">
            <a:avLst/>
          </a:prstGeom>
          <a:noFill/>
          <a:ln>
            <a:noFill/>
          </a:ln>
        </p:spPr>
        <p:txBody>
          <a:bodyPr spcFirstLastPara="1" wrap="square" lIns="121900" tIns="121900" rIns="121900" bIns="121900" anchor="t" anchorCtr="0">
            <a:noAutofit/>
          </a:bodyPr>
          <a:lstStyle/>
          <a:p>
            <a:pPr algn="ctr"/>
            <a:r>
              <a:rPr lang="en" sz="2400">
                <a:solidFill>
                  <a:srgbClr val="FFFFFF"/>
                </a:solidFill>
                <a:latin typeface="Roboto Mono"/>
                <a:ea typeface="Roboto Mono"/>
                <a:cs typeface="Roboto Mono"/>
                <a:sym typeface="Roboto Mono"/>
              </a:rPr>
              <a:t>1.1</a:t>
            </a:r>
            <a:endParaRPr sz="2400">
              <a:solidFill>
                <a:srgbClr val="FFFFFF"/>
              </a:solidFill>
              <a:latin typeface="Roboto Mono"/>
              <a:ea typeface="Roboto Mono"/>
              <a:cs typeface="Roboto Mono"/>
              <a:sym typeface="Roboto Mono"/>
            </a:endParaRPr>
          </a:p>
          <a:p>
            <a:pPr algn="ctr"/>
            <a:endParaRPr sz="2400">
              <a:solidFill>
                <a:srgbClr val="FFFFFF"/>
              </a:solidFill>
              <a:latin typeface="Roboto Mono"/>
              <a:ea typeface="Roboto Mono"/>
              <a:cs typeface="Roboto Mono"/>
              <a:sym typeface="Roboto Mono"/>
            </a:endParaRPr>
          </a:p>
        </p:txBody>
      </p:sp>
      <p:pic>
        <p:nvPicPr>
          <p:cNvPr id="317" name="Google Shape;317;p41" descr="Gif with map and time series chart of land cover over the great salt lake from 1985-2022. Shows decreasing area of water and increasing area of barren and grass/forb/herb landcover types. "/>
          <p:cNvPicPr preferRelativeResize="0"/>
          <p:nvPr/>
        </p:nvPicPr>
        <p:blipFill>
          <a:blip r:embed="rId3">
            <a:alphaModFix/>
          </a:blip>
          <a:stretch>
            <a:fillRect/>
          </a:stretch>
        </p:blipFill>
        <p:spPr>
          <a:xfrm>
            <a:off x="2579472" y="2014424"/>
            <a:ext cx="7033055" cy="4395658"/>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D886264-5816-F42D-F078-81579C37C12F}"/>
              </a:ext>
            </a:extLst>
          </p:cNvPr>
          <p:cNvSpPr>
            <a:spLocks noGrp="1"/>
          </p:cNvSpPr>
          <p:nvPr>
            <p:ph type="title"/>
          </p:nvPr>
        </p:nvSpPr>
        <p:spPr/>
        <p:txBody>
          <a:bodyPr/>
          <a:lstStyle/>
          <a:p>
            <a:r>
              <a:rPr lang="en-US" dirty="0">
                <a:solidFill>
                  <a:schemeClr val="accent5">
                    <a:lumMod val="75000"/>
                  </a:schemeClr>
                </a:solidFill>
              </a:rPr>
              <a:t>The tool: </a:t>
            </a:r>
            <a:r>
              <a:rPr lang="en-US" dirty="0"/>
              <a:t>Google Earth Engine (GEE)</a:t>
            </a:r>
          </a:p>
        </p:txBody>
      </p:sp>
      <p:pic>
        <p:nvPicPr>
          <p:cNvPr id="5" name="Picture 4" descr="Screenshot of Google Earth Engine Data Catalog home screen. Text reads: &quot;A planetary-scale platform for Earth science data &amp; analysis&quot;">
            <a:extLst>
              <a:ext uri="{FF2B5EF4-FFF2-40B4-BE49-F238E27FC236}">
                <a16:creationId xmlns:a16="http://schemas.microsoft.com/office/drawing/2014/main" id="{C0719A17-EC14-BE8B-9AE2-66A34FC1DADC}"/>
              </a:ext>
            </a:extLst>
          </p:cNvPr>
          <p:cNvPicPr>
            <a:picLocks noChangeAspect="1"/>
          </p:cNvPicPr>
          <p:nvPr/>
        </p:nvPicPr>
        <p:blipFill>
          <a:blip r:embed="rId3"/>
          <a:stretch>
            <a:fillRect/>
          </a:stretch>
        </p:blipFill>
        <p:spPr>
          <a:xfrm>
            <a:off x="1369256" y="1748887"/>
            <a:ext cx="10274026" cy="4454965"/>
          </a:xfrm>
          <a:prstGeom prst="rect">
            <a:avLst/>
          </a:prstGeom>
        </p:spPr>
      </p:pic>
      <p:sp>
        <p:nvSpPr>
          <p:cNvPr id="8" name="TextBox 7">
            <a:extLst>
              <a:ext uri="{FF2B5EF4-FFF2-40B4-BE49-F238E27FC236}">
                <a16:creationId xmlns:a16="http://schemas.microsoft.com/office/drawing/2014/main" id="{58662D9E-AB27-ED7D-5ECD-617D504B7D61}"/>
              </a:ext>
            </a:extLst>
          </p:cNvPr>
          <p:cNvSpPr txBox="1"/>
          <p:nvPr/>
        </p:nvSpPr>
        <p:spPr>
          <a:xfrm>
            <a:off x="4737195" y="6203852"/>
            <a:ext cx="3538148" cy="307777"/>
          </a:xfrm>
          <a:prstGeom prst="rect">
            <a:avLst/>
          </a:prstGeom>
          <a:noFill/>
        </p:spPr>
        <p:txBody>
          <a:bodyPr wrap="none" rtlCol="0">
            <a:spAutoFit/>
          </a:bodyPr>
          <a:lstStyle/>
          <a:p>
            <a:r>
              <a:rPr lang="en-US" sz="1400" dirty="0">
                <a:latin typeface="Helvetica" panose="020B0604020202020204" pitchFamily="34" charset="0"/>
                <a:cs typeface="Helvetica" panose="020B0604020202020204" pitchFamily="34" charset="0"/>
              </a:rPr>
              <a:t>Image: </a:t>
            </a:r>
            <a:r>
              <a:rPr lang="en-US" sz="1400" dirty="0">
                <a:latin typeface="Helvetica" panose="020B0604020202020204" pitchFamily="34" charset="0"/>
                <a:cs typeface="Helvetica" panose="020B0604020202020204" pitchFamily="34" charset="0"/>
                <a:hlinkClick r:id="rId4"/>
              </a:rPr>
              <a:t>Google Earth Engine Data Catalog</a:t>
            </a:r>
            <a:endParaRPr lang="en-US" sz="1400" dirty="0">
              <a:latin typeface="Helvetica" panose="020B0604020202020204" pitchFamily="34" charset="0"/>
              <a:cs typeface="Helvetica" panose="020B0604020202020204" pitchFamily="34" charset="0"/>
            </a:endParaRPr>
          </a:p>
        </p:txBody>
      </p:sp>
    </p:spTree>
    <p:extLst>
      <p:ext uri="{BB962C8B-B14F-4D97-AF65-F5344CB8AC3E}">
        <p14:creationId xmlns:p14="http://schemas.microsoft.com/office/powerpoint/2010/main" val="28214835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pic>
        <p:nvPicPr>
          <p:cNvPr id="573" name="Google Shape;573;p57" descr="A gif showing the Landsat satellite orbiting the earth and progressively capturing imagery in strips over successive orbits"/>
          <p:cNvPicPr preferRelativeResize="0"/>
          <p:nvPr/>
        </p:nvPicPr>
        <p:blipFill>
          <a:blip r:embed="rId3">
            <a:alphaModFix/>
          </a:blip>
          <a:stretch>
            <a:fillRect/>
          </a:stretch>
        </p:blipFill>
        <p:spPr>
          <a:xfrm>
            <a:off x="1190369" y="510959"/>
            <a:ext cx="10392296" cy="5732484"/>
          </a:xfrm>
          <a:prstGeom prst="rect">
            <a:avLst/>
          </a:prstGeom>
          <a:solidFill>
            <a:schemeClr val="bg1"/>
          </a:solidFill>
          <a:ln>
            <a:noFill/>
          </a:ln>
        </p:spPr>
      </p:pic>
      <p:sp>
        <p:nvSpPr>
          <p:cNvPr id="575" name="Google Shape;575;p57"/>
          <p:cNvSpPr txBox="1">
            <a:spLocks noGrp="1"/>
          </p:cNvSpPr>
          <p:nvPr>
            <p:ph type="title"/>
          </p:nvPr>
        </p:nvSpPr>
        <p:spPr>
          <a:xfrm>
            <a:off x="4735773" y="4312833"/>
            <a:ext cx="6857402" cy="1942916"/>
          </a:xfrm>
          <a:prstGeom prst="rect">
            <a:avLst/>
          </a:prstGeom>
          <a:solidFill>
            <a:srgbClr val="FFFFFF">
              <a:alpha val="80000"/>
            </a:srgbClr>
          </a:solidFill>
        </p:spPr>
        <p:txBody>
          <a:bodyPr spcFirstLastPara="1" wrap="square" lIns="0" tIns="0" rIns="0" bIns="0" anchor="b" anchorCtr="0">
            <a:noAutofit/>
          </a:bodyPr>
          <a:lstStyle/>
          <a:p>
            <a:pPr marL="274320">
              <a:lnSpc>
                <a:spcPct val="125000"/>
              </a:lnSpc>
              <a:spcAft>
                <a:spcPts val="1333"/>
              </a:spcAft>
            </a:pPr>
            <a:r>
              <a:rPr lang="en" sz="2467" dirty="0"/>
              <a:t>GEE’s freely-available satellite imagery and cloud computation make LCMS possible.</a:t>
            </a:r>
            <a:br>
              <a:rPr lang="en" sz="2467" dirty="0"/>
            </a:br>
            <a:r>
              <a:rPr lang="en-US" sz="1800" dirty="0">
                <a:latin typeface="Helvetica" panose="020B0604020202020204" pitchFamily="34" charset="0"/>
                <a:ea typeface="Google Sans"/>
                <a:cs typeface="Helvetica" panose="020B0604020202020204" pitchFamily="34" charset="0"/>
                <a:sym typeface="Google Sans"/>
              </a:rPr>
              <a:t>Thousands of images are available, dating back to 1984. </a:t>
            </a:r>
            <a:br>
              <a:rPr lang="en-US" sz="1800" dirty="0">
                <a:solidFill>
                  <a:srgbClr val="3C4043"/>
                </a:solidFill>
                <a:latin typeface="Helvetica" panose="020B0604020202020204" pitchFamily="34" charset="0"/>
                <a:ea typeface="Google Sans"/>
                <a:cs typeface="Helvetica" panose="020B0604020202020204" pitchFamily="34" charset="0"/>
                <a:sym typeface="Google Sans"/>
              </a:rPr>
            </a:br>
            <a:endParaRPr sz="1800" dirty="0"/>
          </a:p>
        </p:txBody>
      </p:sp>
      <p:sp>
        <p:nvSpPr>
          <p:cNvPr id="580" name="Google Shape;580;p57"/>
          <p:cNvSpPr txBox="1"/>
          <p:nvPr/>
        </p:nvSpPr>
        <p:spPr>
          <a:xfrm>
            <a:off x="7876850" y="5863667"/>
            <a:ext cx="3529600" cy="307756"/>
          </a:xfrm>
          <a:prstGeom prst="rect">
            <a:avLst/>
          </a:prstGeom>
          <a:noFill/>
          <a:ln>
            <a:noFill/>
          </a:ln>
        </p:spPr>
        <p:txBody>
          <a:bodyPr spcFirstLastPara="1" wrap="square" lIns="60950" tIns="60950" rIns="60950" bIns="60950" anchor="t" anchorCtr="0">
            <a:spAutoFit/>
          </a:bodyPr>
          <a:lstStyle/>
          <a:p>
            <a:pPr algn="ctr"/>
            <a:r>
              <a:rPr lang="en" sz="1200" dirty="0">
                <a:latin typeface="Helvetica" panose="020B0604020202020204" pitchFamily="34" charset="0"/>
                <a:ea typeface="Google Sans Text"/>
                <a:cs typeface="Helvetica" panose="020B0604020202020204" pitchFamily="34" charset="0"/>
                <a:sym typeface="Google Sans Text"/>
              </a:rPr>
              <a:t>Video: </a:t>
            </a:r>
            <a:r>
              <a:rPr lang="en" sz="1200" u="sng" dirty="0">
                <a:solidFill>
                  <a:schemeClr val="hlink"/>
                </a:solidFill>
                <a:latin typeface="Helvetica" panose="020B0604020202020204" pitchFamily="34" charset="0"/>
                <a:ea typeface="Google Sans Text"/>
                <a:cs typeface="Helvetica" panose="020B0604020202020204" pitchFamily="34" charset="0"/>
                <a:sym typeface="Google Sans Text"/>
                <a:hlinkClick r:id="rId4"/>
              </a:rPr>
              <a:t>USGS + NASA</a:t>
            </a:r>
            <a:endParaRPr sz="1200" dirty="0">
              <a:latin typeface="Helvetica" panose="020B0604020202020204" pitchFamily="34" charset="0"/>
              <a:ea typeface="Google Sans Text"/>
              <a:cs typeface="Helvetica" panose="020B0604020202020204" pitchFamily="34" charset="0"/>
              <a:sym typeface="Google Sans Tex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21"/>
        <p:cNvGrpSpPr/>
        <p:nvPr/>
      </p:nvGrpSpPr>
      <p:grpSpPr>
        <a:xfrm>
          <a:off x="0" y="0"/>
          <a:ext cx="0" cy="0"/>
          <a:chOff x="0" y="0"/>
          <a:chExt cx="0" cy="0"/>
        </a:xfrm>
      </p:grpSpPr>
      <p:sp>
        <p:nvSpPr>
          <p:cNvPr id="323" name="Google Shape;323;p42"/>
          <p:cNvSpPr txBox="1">
            <a:spLocks noGrp="1"/>
          </p:cNvSpPr>
          <p:nvPr>
            <p:ph idx="1"/>
          </p:nvPr>
        </p:nvSpPr>
        <p:spPr>
          <a:xfrm>
            <a:off x="1833454" y="1837944"/>
            <a:ext cx="4146581" cy="3657600"/>
          </a:xfrm>
          <a:prstGeom prst="rect">
            <a:avLst/>
          </a:prstGeom>
        </p:spPr>
        <p:txBody>
          <a:bodyPr spcFirstLastPara="1" wrap="square" lIns="0" tIns="0" rIns="0" bIns="0" anchor="t" anchorCtr="0">
            <a:noAutofit/>
          </a:bodyPr>
          <a:lstStyle/>
          <a:p>
            <a:pPr marL="0" indent="0">
              <a:lnSpc>
                <a:spcPct val="100000"/>
              </a:lnSpc>
              <a:buNone/>
            </a:pPr>
            <a:endParaRPr lang="en" sz="2200" dirty="0"/>
          </a:p>
          <a:p>
            <a:pPr marL="0" indent="0">
              <a:lnSpc>
                <a:spcPct val="100000"/>
              </a:lnSpc>
              <a:buNone/>
            </a:pPr>
            <a:r>
              <a:rPr lang="en" sz="2200" dirty="0"/>
              <a:t>FS needs to process a lot of data for many different applications:</a:t>
            </a:r>
            <a:endParaRPr sz="2200" dirty="0"/>
          </a:p>
          <a:p>
            <a:pPr>
              <a:lnSpc>
                <a:spcPct val="100000"/>
              </a:lnSpc>
            </a:pPr>
            <a:r>
              <a:rPr lang="en" sz="2200" dirty="0"/>
              <a:t>Near real-time monitoring </a:t>
            </a:r>
            <a:endParaRPr sz="2200" dirty="0"/>
          </a:p>
          <a:p>
            <a:pPr>
              <a:lnSpc>
                <a:spcPct val="100000"/>
              </a:lnSpc>
            </a:pPr>
            <a:r>
              <a:rPr lang="en" sz="2200" dirty="0"/>
              <a:t>Long term / multi-decadal  trend monitoring </a:t>
            </a:r>
            <a:endParaRPr sz="2200" dirty="0"/>
          </a:p>
          <a:p>
            <a:pPr>
              <a:lnSpc>
                <a:spcPct val="100000"/>
              </a:lnSpc>
            </a:pPr>
            <a:r>
              <a:rPr lang="en" sz="2200" dirty="0"/>
              <a:t>Snapshot-in-time: vegetation mapping</a:t>
            </a:r>
            <a:endParaRPr sz="2200" dirty="0"/>
          </a:p>
          <a:p>
            <a:pPr>
              <a:lnSpc>
                <a:spcPct val="100000"/>
              </a:lnSpc>
            </a:pPr>
            <a:r>
              <a:rPr lang="en" sz="2200" dirty="0"/>
              <a:t>GUIs for data exploration</a:t>
            </a:r>
            <a:endParaRPr sz="2200" dirty="0"/>
          </a:p>
        </p:txBody>
      </p:sp>
      <p:sp>
        <p:nvSpPr>
          <p:cNvPr id="322" name="Google Shape;322;p42"/>
          <p:cNvSpPr txBox="1">
            <a:spLocks noGrp="1"/>
          </p:cNvSpPr>
          <p:nvPr>
            <p:ph type="title"/>
          </p:nvPr>
        </p:nvSpPr>
        <p:spPr>
          <a:xfrm>
            <a:off x="1833454" y="1107544"/>
            <a:ext cx="9752259" cy="960407"/>
          </a:xfrm>
          <a:prstGeom prst="rect">
            <a:avLst/>
          </a:prstGeom>
        </p:spPr>
        <p:txBody>
          <a:bodyPr spcFirstLastPara="1" wrap="square" lIns="0" tIns="0" rIns="121900" bIns="0" anchor="t" anchorCtr="0">
            <a:noAutofit/>
          </a:bodyPr>
          <a:lstStyle/>
          <a:p>
            <a:r>
              <a:rPr lang="en-US" dirty="0">
                <a:latin typeface="Helvetica" panose="020B0604020202020204" pitchFamily="34" charset="0"/>
                <a:cs typeface="Helvetica" panose="020B0604020202020204" pitchFamily="34" charset="0"/>
              </a:rPr>
              <a:t>Continental-scale computation</a:t>
            </a:r>
          </a:p>
          <a:p>
            <a:r>
              <a:rPr lang="en-US" sz="2133" dirty="0">
                <a:latin typeface="Helvetica" panose="020B0604020202020204" pitchFamily="34" charset="0"/>
                <a:ea typeface="Google Sans"/>
                <a:cs typeface="Helvetica" panose="020B0604020202020204" pitchFamily="34" charset="0"/>
                <a:sym typeface="Google Sans"/>
              </a:rPr>
              <a:t>Example USFS Use Cases</a:t>
            </a:r>
          </a:p>
        </p:txBody>
      </p:sp>
      <p:pic>
        <p:nvPicPr>
          <p:cNvPr id="324" name="Google Shape;324;p42" descr="high-resolution imagery of the conterminous united states, coastal alaska, hawaii, and puerto rico. "/>
          <p:cNvPicPr preferRelativeResize="0"/>
          <p:nvPr/>
        </p:nvPicPr>
        <p:blipFill>
          <a:blip r:embed="rId3">
            <a:alphaModFix/>
          </a:blip>
          <a:stretch>
            <a:fillRect/>
          </a:stretch>
        </p:blipFill>
        <p:spPr>
          <a:xfrm>
            <a:off x="6211966" y="2584000"/>
            <a:ext cx="5763000" cy="366660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21"/>
        <p:cNvGrpSpPr/>
        <p:nvPr/>
      </p:nvGrpSpPr>
      <p:grpSpPr>
        <a:xfrm>
          <a:off x="0" y="0"/>
          <a:ext cx="0" cy="0"/>
          <a:chOff x="0" y="0"/>
          <a:chExt cx="0" cy="0"/>
        </a:xfrm>
      </p:grpSpPr>
      <p:sp>
        <p:nvSpPr>
          <p:cNvPr id="323" name="Google Shape;323;p42"/>
          <p:cNvSpPr txBox="1">
            <a:spLocks noGrp="1"/>
          </p:cNvSpPr>
          <p:nvPr>
            <p:ph idx="1"/>
          </p:nvPr>
        </p:nvSpPr>
        <p:spPr>
          <a:xfrm>
            <a:off x="1833454" y="1837944"/>
            <a:ext cx="4146581" cy="3657600"/>
          </a:xfrm>
          <a:prstGeom prst="rect">
            <a:avLst/>
          </a:prstGeom>
        </p:spPr>
        <p:txBody>
          <a:bodyPr spcFirstLastPara="1" wrap="square" lIns="0" tIns="0" rIns="0" bIns="0" anchor="t" anchorCtr="0">
            <a:noAutofit/>
          </a:bodyPr>
          <a:lstStyle/>
          <a:p>
            <a:pPr marL="0" indent="0">
              <a:lnSpc>
                <a:spcPct val="100000"/>
              </a:lnSpc>
              <a:buNone/>
            </a:pPr>
            <a:endParaRPr lang="en" sz="2200" dirty="0"/>
          </a:p>
          <a:p>
            <a:pPr marL="0" indent="0">
              <a:lnSpc>
                <a:spcPct val="100000"/>
              </a:lnSpc>
              <a:buNone/>
            </a:pPr>
            <a:r>
              <a:rPr lang="en" sz="2200" dirty="0"/>
              <a:t>FS needs to process a lot of data for many different applications:</a:t>
            </a:r>
            <a:endParaRPr sz="2200" dirty="0"/>
          </a:p>
          <a:p>
            <a:pPr>
              <a:lnSpc>
                <a:spcPct val="100000"/>
              </a:lnSpc>
            </a:pPr>
            <a:r>
              <a:rPr lang="en" sz="2200" dirty="0"/>
              <a:t>Near real-time monitoring </a:t>
            </a:r>
            <a:endParaRPr sz="2200" dirty="0"/>
          </a:p>
          <a:p>
            <a:pPr>
              <a:lnSpc>
                <a:spcPct val="100000"/>
              </a:lnSpc>
            </a:pPr>
            <a:r>
              <a:rPr lang="en" sz="2200" b="1" dirty="0"/>
              <a:t>Long term / multi-decadal trend monitoring </a:t>
            </a:r>
            <a:endParaRPr sz="2200" b="1" dirty="0"/>
          </a:p>
          <a:p>
            <a:pPr>
              <a:lnSpc>
                <a:spcPct val="100000"/>
              </a:lnSpc>
            </a:pPr>
            <a:r>
              <a:rPr lang="en" sz="2200" dirty="0"/>
              <a:t>Snapshot-in-time: vegetation mapping</a:t>
            </a:r>
            <a:endParaRPr sz="2200" dirty="0"/>
          </a:p>
          <a:p>
            <a:pPr>
              <a:lnSpc>
                <a:spcPct val="100000"/>
              </a:lnSpc>
            </a:pPr>
            <a:r>
              <a:rPr lang="en" sz="2200" dirty="0"/>
              <a:t>GUIs for data exploration</a:t>
            </a:r>
            <a:endParaRPr sz="2200" dirty="0"/>
          </a:p>
        </p:txBody>
      </p:sp>
      <p:sp>
        <p:nvSpPr>
          <p:cNvPr id="322" name="Google Shape;322;p42"/>
          <p:cNvSpPr txBox="1">
            <a:spLocks noGrp="1"/>
          </p:cNvSpPr>
          <p:nvPr>
            <p:ph type="title"/>
          </p:nvPr>
        </p:nvSpPr>
        <p:spPr>
          <a:xfrm>
            <a:off x="1833454" y="1107544"/>
            <a:ext cx="9752259" cy="897719"/>
          </a:xfrm>
          <a:prstGeom prst="rect">
            <a:avLst/>
          </a:prstGeom>
        </p:spPr>
        <p:txBody>
          <a:bodyPr spcFirstLastPara="1" wrap="square" lIns="0" tIns="0" rIns="121900" bIns="0" anchor="t" anchorCtr="0">
            <a:noAutofit/>
          </a:bodyPr>
          <a:lstStyle/>
          <a:p>
            <a:r>
              <a:rPr lang="en" dirty="0">
                <a:latin typeface="Helvetica" panose="020B0604020202020204" pitchFamily="34" charset="0"/>
                <a:cs typeface="Helvetica" panose="020B0604020202020204" pitchFamily="34" charset="0"/>
              </a:rPr>
              <a:t>Continental-scale computation</a:t>
            </a:r>
            <a:endParaRPr dirty="0">
              <a:latin typeface="Helvetica" panose="020B0604020202020204" pitchFamily="34" charset="0"/>
              <a:cs typeface="Helvetica" panose="020B0604020202020204" pitchFamily="34" charset="0"/>
            </a:endParaRPr>
          </a:p>
          <a:p>
            <a:r>
              <a:rPr lang="en-US" sz="2133" dirty="0">
                <a:latin typeface="Helvetica" panose="020B0604020202020204" pitchFamily="34" charset="0"/>
                <a:ea typeface="Google Sans"/>
                <a:cs typeface="Helvetica" panose="020B0604020202020204" pitchFamily="34" charset="0"/>
                <a:sym typeface="Google Sans"/>
              </a:rPr>
              <a:t>Example USFS Use Cases</a:t>
            </a:r>
            <a:endParaRPr sz="2133" dirty="0">
              <a:latin typeface="Helvetica" panose="020B0604020202020204" pitchFamily="34" charset="0"/>
              <a:ea typeface="Google Sans"/>
              <a:cs typeface="Helvetica" panose="020B0604020202020204" pitchFamily="34" charset="0"/>
              <a:sym typeface="Google Sans"/>
            </a:endParaRPr>
          </a:p>
        </p:txBody>
      </p:sp>
      <p:pic>
        <p:nvPicPr>
          <p:cNvPr id="324" name="Google Shape;324;p42" descr="high-resolution imagery of the conterminous united states, coastal alaska, hawaii, and puerto rico. "/>
          <p:cNvPicPr preferRelativeResize="0"/>
          <p:nvPr/>
        </p:nvPicPr>
        <p:blipFill>
          <a:blip r:embed="rId3">
            <a:alphaModFix/>
          </a:blip>
          <a:stretch>
            <a:fillRect/>
          </a:stretch>
        </p:blipFill>
        <p:spPr>
          <a:xfrm>
            <a:off x="6211966" y="2584000"/>
            <a:ext cx="5763000" cy="3666601"/>
          </a:xfrm>
          <a:prstGeom prst="rect">
            <a:avLst/>
          </a:prstGeom>
          <a:noFill/>
          <a:ln>
            <a:noFill/>
          </a:ln>
        </p:spPr>
      </p:pic>
    </p:spTree>
    <p:extLst>
      <p:ext uri="{BB962C8B-B14F-4D97-AF65-F5344CB8AC3E}">
        <p14:creationId xmlns:p14="http://schemas.microsoft.com/office/powerpoint/2010/main" val="2727985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pic>
        <p:nvPicPr>
          <p:cNvPr id="332" name="Google Shape;332;p43" descr="False-color high-resolution satellite imagery showing a fire scar over mountains. The mountains border what appears to be an agricultural area."/>
          <p:cNvPicPr preferRelativeResize="0"/>
          <p:nvPr/>
        </p:nvPicPr>
        <p:blipFill rotWithShape="1">
          <a:blip r:embed="rId3">
            <a:alphaModFix/>
          </a:blip>
          <a:srcRect l="22370" r="34626"/>
          <a:stretch/>
        </p:blipFill>
        <p:spPr>
          <a:xfrm>
            <a:off x="5481000" y="1183400"/>
            <a:ext cx="6711001" cy="4876939"/>
          </a:xfrm>
          <a:prstGeom prst="rect">
            <a:avLst/>
          </a:prstGeom>
          <a:noFill/>
          <a:ln>
            <a:noFill/>
          </a:ln>
        </p:spPr>
      </p:pic>
      <p:sp>
        <p:nvSpPr>
          <p:cNvPr id="333" name="Google Shape;333;p43"/>
          <p:cNvSpPr txBox="1">
            <a:spLocks noGrp="1"/>
          </p:cNvSpPr>
          <p:nvPr>
            <p:ph idx="1"/>
          </p:nvPr>
        </p:nvSpPr>
        <p:spPr>
          <a:xfrm>
            <a:off x="1833454" y="1837944"/>
            <a:ext cx="5029801" cy="4531325"/>
          </a:xfrm>
          <a:prstGeom prst="rect">
            <a:avLst/>
          </a:prstGeom>
          <a:solidFill>
            <a:srgbClr val="FFFFFF">
              <a:alpha val="85000"/>
            </a:srgbClr>
          </a:solidFill>
        </p:spPr>
        <p:txBody>
          <a:bodyPr spcFirstLastPara="1" wrap="square" lIns="0" tIns="0" rIns="0" bIns="0" anchor="t" anchorCtr="0">
            <a:noAutofit/>
          </a:bodyPr>
          <a:lstStyle/>
          <a:p>
            <a:pPr>
              <a:lnSpc>
                <a:spcPct val="90000"/>
              </a:lnSpc>
            </a:pPr>
            <a:r>
              <a:rPr lang="en" sz="1600" b="1" dirty="0"/>
              <a:t>Near-real time monitoring</a:t>
            </a:r>
            <a:endParaRPr sz="1600" b="1" dirty="0"/>
          </a:p>
          <a:p>
            <a:pPr lvl="1" indent="-254013">
              <a:lnSpc>
                <a:spcPct val="90000"/>
              </a:lnSpc>
              <a:buSzPts val="2400"/>
            </a:pPr>
            <a:r>
              <a:rPr lang="en" sz="1600" u="sng" dirty="0">
                <a:solidFill>
                  <a:schemeClr val="hlink"/>
                </a:solidFill>
                <a:hlinkClick r:id="rId4"/>
              </a:rPr>
              <a:t>Burned Area Emergency Response (BAER)</a:t>
            </a:r>
            <a:endParaRPr sz="1600" dirty="0"/>
          </a:p>
          <a:p>
            <a:pPr lvl="1" indent="-254013">
              <a:lnSpc>
                <a:spcPct val="90000"/>
              </a:lnSpc>
              <a:buSzPts val="2400"/>
            </a:pPr>
            <a:r>
              <a:rPr lang="en" sz="1600" dirty="0"/>
              <a:t>DeltaViewer Change Detection Method</a:t>
            </a:r>
            <a:endParaRPr sz="1600" dirty="0"/>
          </a:p>
          <a:p>
            <a:pPr lvl="1" indent="-254013">
              <a:lnSpc>
                <a:spcPct val="90000"/>
              </a:lnSpc>
              <a:buSzPts val="2400"/>
            </a:pPr>
            <a:r>
              <a:rPr lang="en" sz="1600" u="sng" dirty="0">
                <a:solidFill>
                  <a:schemeClr val="hlink"/>
                </a:solidFill>
                <a:hlinkClick r:id="rId5"/>
              </a:rPr>
              <a:t>Landscape Automated Monitoring and Detection Algorithm (LAMDA)</a:t>
            </a:r>
            <a:endParaRPr sz="1600" dirty="0"/>
          </a:p>
          <a:p>
            <a:pPr>
              <a:lnSpc>
                <a:spcPct val="90000"/>
              </a:lnSpc>
            </a:pPr>
            <a:r>
              <a:rPr lang="en" sz="1600" b="1" dirty="0"/>
              <a:t>Long term / decadal monitoring </a:t>
            </a:r>
            <a:endParaRPr sz="1600" b="1" dirty="0"/>
          </a:p>
          <a:p>
            <a:pPr lvl="1" indent="-254013">
              <a:lnSpc>
                <a:spcPct val="90000"/>
              </a:lnSpc>
              <a:buSzPts val="2400"/>
            </a:pPr>
            <a:r>
              <a:rPr lang="en" sz="1600" u="sng" dirty="0">
                <a:solidFill>
                  <a:schemeClr val="hlink"/>
                </a:solidFill>
                <a:hlinkClick r:id="rId6"/>
              </a:rPr>
              <a:t>Monitoring Trends in Burn Severity (MTBS)</a:t>
            </a:r>
            <a:endParaRPr sz="1600" dirty="0"/>
          </a:p>
          <a:p>
            <a:pPr lvl="1" indent="-254013">
              <a:lnSpc>
                <a:spcPct val="90000"/>
              </a:lnSpc>
              <a:buSzPts val="2400"/>
            </a:pPr>
            <a:r>
              <a:rPr lang="en" sz="1600" u="sng" dirty="0">
                <a:solidFill>
                  <a:schemeClr val="hlink"/>
                </a:solidFill>
                <a:hlinkClick r:id="rId7"/>
              </a:rPr>
              <a:t>Tree Canopy Cover (TCC)</a:t>
            </a:r>
            <a:r>
              <a:rPr lang="en" sz="1600" dirty="0"/>
              <a:t>  </a:t>
            </a:r>
            <a:endParaRPr sz="1600" dirty="0"/>
          </a:p>
          <a:p>
            <a:pPr lvl="1" indent="-254013">
              <a:lnSpc>
                <a:spcPct val="90000"/>
              </a:lnSpc>
              <a:buSzPts val="2400"/>
            </a:pPr>
            <a:r>
              <a:rPr lang="en" sz="1600" u="sng" dirty="0">
                <a:solidFill>
                  <a:schemeClr val="hlink"/>
                </a:solidFill>
                <a:hlinkClick r:id="rId8"/>
              </a:rPr>
              <a:t>LCMS</a:t>
            </a:r>
            <a:endParaRPr sz="1600" dirty="0"/>
          </a:p>
          <a:p>
            <a:pPr>
              <a:lnSpc>
                <a:spcPct val="90000"/>
              </a:lnSpc>
            </a:pPr>
            <a:r>
              <a:rPr lang="en" sz="1600" b="1" dirty="0"/>
              <a:t>Snapshot-in-time</a:t>
            </a:r>
            <a:endParaRPr sz="1600" b="1" dirty="0"/>
          </a:p>
          <a:p>
            <a:pPr lvl="1" indent="-254013">
              <a:lnSpc>
                <a:spcPct val="90000"/>
              </a:lnSpc>
              <a:buSzPts val="2400"/>
            </a:pPr>
            <a:r>
              <a:rPr lang="en" sz="1600" dirty="0"/>
              <a:t>Vegetation mapping – 30+ classes </a:t>
            </a:r>
            <a:endParaRPr sz="1600" dirty="0"/>
          </a:p>
          <a:p>
            <a:pPr indent="-254013">
              <a:lnSpc>
                <a:spcPct val="90000"/>
              </a:lnSpc>
              <a:buSzPts val="2400"/>
            </a:pPr>
            <a:r>
              <a:rPr lang="en" sz="1600" b="1" dirty="0"/>
              <a:t>GUIs for data exploration</a:t>
            </a:r>
            <a:endParaRPr sz="1600" b="1" dirty="0"/>
          </a:p>
          <a:p>
            <a:pPr lvl="1" indent="-254013">
              <a:lnSpc>
                <a:spcPct val="90000"/>
              </a:lnSpc>
              <a:buSzPts val="2400"/>
            </a:pPr>
            <a:r>
              <a:rPr lang="en" sz="1600" u="sng" dirty="0">
                <a:solidFill>
                  <a:schemeClr val="hlink"/>
                </a:solidFill>
                <a:hlinkClick r:id="rId9"/>
              </a:rPr>
              <a:t>MTBS</a:t>
            </a:r>
            <a:endParaRPr sz="1600" dirty="0"/>
          </a:p>
          <a:p>
            <a:pPr lvl="1" indent="-254013">
              <a:lnSpc>
                <a:spcPct val="90000"/>
              </a:lnSpc>
              <a:buSzPts val="2400"/>
            </a:pPr>
            <a:r>
              <a:rPr lang="en" sz="1600" u="sng" dirty="0">
                <a:solidFill>
                  <a:schemeClr val="hlink"/>
                </a:solidFill>
                <a:hlinkClick r:id="rId10"/>
              </a:rPr>
              <a:t>TreeMap</a:t>
            </a:r>
            <a:endParaRPr sz="1600" dirty="0"/>
          </a:p>
          <a:p>
            <a:pPr lvl="1" indent="-254013">
              <a:lnSpc>
                <a:spcPct val="90000"/>
              </a:lnSpc>
              <a:buSzPts val="2400"/>
            </a:pPr>
            <a:r>
              <a:rPr lang="en" sz="1600" u="sng" dirty="0">
                <a:solidFill>
                  <a:schemeClr val="hlink"/>
                </a:solidFill>
                <a:hlinkClick r:id="rId11"/>
              </a:rPr>
              <a:t>LCMS</a:t>
            </a:r>
            <a:endParaRPr sz="1600" dirty="0"/>
          </a:p>
          <a:p>
            <a:pPr marL="609630" indent="0">
              <a:lnSpc>
                <a:spcPct val="90000"/>
              </a:lnSpc>
              <a:buNone/>
            </a:pPr>
            <a:endParaRPr sz="1600" dirty="0"/>
          </a:p>
        </p:txBody>
      </p:sp>
      <p:sp>
        <p:nvSpPr>
          <p:cNvPr id="334" name="Google Shape;334;p43"/>
          <p:cNvSpPr txBox="1">
            <a:spLocks noGrp="1"/>
          </p:cNvSpPr>
          <p:nvPr>
            <p:ph type="title"/>
          </p:nvPr>
        </p:nvSpPr>
        <p:spPr>
          <a:prstGeom prst="rect">
            <a:avLst/>
          </a:prstGeom>
        </p:spPr>
        <p:txBody>
          <a:bodyPr spcFirstLastPara="1" wrap="square" lIns="0" tIns="0" rIns="121900" bIns="0" anchor="t" anchorCtr="0">
            <a:noAutofit/>
          </a:bodyPr>
          <a:lstStyle/>
          <a:p>
            <a:r>
              <a:rPr lang="en" dirty="0"/>
              <a:t>GTAC Use Case</a:t>
            </a:r>
            <a:endParaRPr dirty="0"/>
          </a:p>
        </p:txBody>
      </p:sp>
      <p:sp>
        <p:nvSpPr>
          <p:cNvPr id="338" name="Google Shape;338;p43"/>
          <p:cNvSpPr txBox="1"/>
          <p:nvPr/>
        </p:nvSpPr>
        <p:spPr>
          <a:xfrm>
            <a:off x="6709583" y="6060339"/>
            <a:ext cx="4461400" cy="553978"/>
          </a:xfrm>
          <a:prstGeom prst="rect">
            <a:avLst/>
          </a:prstGeom>
          <a:noFill/>
          <a:ln>
            <a:noFill/>
          </a:ln>
        </p:spPr>
        <p:txBody>
          <a:bodyPr spcFirstLastPara="1" wrap="square" lIns="60950" tIns="60950" rIns="60950" bIns="60950" anchor="t" anchorCtr="0">
            <a:spAutoFit/>
          </a:bodyPr>
          <a:lstStyle/>
          <a:p>
            <a:r>
              <a:rPr lang="en" sz="1400" dirty="0">
                <a:latin typeface="Helvetica" panose="020B0604020202020204" pitchFamily="34" charset="0"/>
                <a:ea typeface="Google Sans"/>
                <a:cs typeface="Helvetica" panose="020B0604020202020204" pitchFamily="34" charset="0"/>
                <a:sym typeface="Google Sans"/>
              </a:rPr>
              <a:t>Image: </a:t>
            </a:r>
            <a:r>
              <a:rPr lang="en" sz="1400" u="sng" dirty="0">
                <a:solidFill>
                  <a:schemeClr val="hlink"/>
                </a:solidFill>
                <a:latin typeface="Helvetica" panose="020B0604020202020204" pitchFamily="34" charset="0"/>
                <a:ea typeface="Google Sans"/>
                <a:cs typeface="Helvetica" panose="020B0604020202020204" pitchFamily="34" charset="0"/>
                <a:sym typeface="Google Sans"/>
                <a:hlinkClick r:id="rId6"/>
              </a:rPr>
              <a:t>MTBS</a:t>
            </a:r>
            <a:r>
              <a:rPr lang="en" sz="1400" dirty="0">
                <a:latin typeface="Helvetica" panose="020B0604020202020204" pitchFamily="34" charset="0"/>
                <a:ea typeface="Google Sans"/>
                <a:cs typeface="Helvetica" panose="020B0604020202020204" pitchFamily="34" charset="0"/>
                <a:sym typeface="Google Sans"/>
              </a:rPr>
              <a:t>. Fire scar viewed in SWIR composite, Beaver Fire, California, USA, 2014</a:t>
            </a:r>
            <a:endParaRPr sz="1400" dirty="0">
              <a:latin typeface="Helvetica" panose="020B0604020202020204" pitchFamily="34" charset="0"/>
              <a:ea typeface="Google Sans"/>
              <a:cs typeface="Helvetica" panose="020B0604020202020204" pitchFamily="34" charset="0"/>
              <a:sym typeface="Google San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42"/>
        <p:cNvGrpSpPr/>
        <p:nvPr/>
      </p:nvGrpSpPr>
      <p:grpSpPr>
        <a:xfrm>
          <a:off x="0" y="0"/>
          <a:ext cx="0" cy="0"/>
          <a:chOff x="0" y="0"/>
          <a:chExt cx="0" cy="0"/>
        </a:xfrm>
      </p:grpSpPr>
      <p:sp>
        <p:nvSpPr>
          <p:cNvPr id="343" name="Google Shape;343;p44"/>
          <p:cNvSpPr txBox="1">
            <a:spLocks noGrp="1"/>
          </p:cNvSpPr>
          <p:nvPr>
            <p:ph sz="half" idx="1"/>
          </p:nvPr>
        </p:nvSpPr>
        <p:spPr>
          <a:prstGeom prst="rect">
            <a:avLst/>
          </a:prstGeom>
        </p:spPr>
        <p:txBody>
          <a:bodyPr spcFirstLastPara="1" wrap="square" lIns="0" tIns="0" rIns="0" bIns="0" anchor="t" anchorCtr="0">
            <a:noAutofit/>
          </a:bodyPr>
          <a:lstStyle/>
          <a:p>
            <a:pPr marL="0" indent="0">
              <a:buNone/>
            </a:pPr>
            <a:r>
              <a:rPr lang="en" b="1" dirty="0"/>
              <a:t>Landscape Change Monitoring System (LCMS) </a:t>
            </a:r>
            <a:endParaRPr b="1" dirty="0"/>
          </a:p>
          <a:p>
            <a:pPr marL="0" indent="0">
              <a:buNone/>
            </a:pPr>
            <a:endParaRPr dirty="0"/>
          </a:p>
          <a:p>
            <a:pPr marL="0" indent="0">
              <a:buNone/>
            </a:pPr>
            <a:r>
              <a:rPr lang="en" dirty="0"/>
              <a:t>Annual data layers of: </a:t>
            </a:r>
            <a:endParaRPr dirty="0"/>
          </a:p>
          <a:p>
            <a:r>
              <a:rPr lang="en" dirty="0"/>
              <a:t>Vegetation cover Change</a:t>
            </a:r>
            <a:endParaRPr dirty="0"/>
          </a:p>
          <a:p>
            <a:r>
              <a:rPr lang="en" dirty="0"/>
              <a:t>Land Cover</a:t>
            </a:r>
            <a:endParaRPr dirty="0"/>
          </a:p>
          <a:p>
            <a:r>
              <a:rPr lang="en" dirty="0"/>
              <a:t>Land Use</a:t>
            </a:r>
            <a:endParaRPr dirty="0"/>
          </a:p>
          <a:p>
            <a:pPr marL="0" indent="0">
              <a:buNone/>
            </a:pPr>
            <a:endParaRPr dirty="0"/>
          </a:p>
          <a:p>
            <a:pPr marL="0" indent="0">
              <a:buNone/>
            </a:pPr>
            <a:r>
              <a:rPr lang="en" sz="1800" dirty="0"/>
              <a:t>Graphic: Change in size of the Columbia Glacier, Alaska</a:t>
            </a:r>
            <a:endParaRPr sz="1800" dirty="0"/>
          </a:p>
        </p:txBody>
      </p:sp>
      <p:sp>
        <p:nvSpPr>
          <p:cNvPr id="344" name="Google Shape;344;p44"/>
          <p:cNvSpPr txBox="1">
            <a:spLocks noGrp="1"/>
          </p:cNvSpPr>
          <p:nvPr>
            <p:ph type="title"/>
          </p:nvPr>
        </p:nvSpPr>
        <p:spPr>
          <a:prstGeom prst="rect">
            <a:avLst/>
          </a:prstGeom>
        </p:spPr>
        <p:txBody>
          <a:bodyPr spcFirstLastPara="1" wrap="square" lIns="0" tIns="0" rIns="121900" bIns="0" anchor="t" anchorCtr="0">
            <a:noAutofit/>
          </a:bodyPr>
          <a:lstStyle/>
          <a:p>
            <a:r>
              <a:rPr lang="en-US" dirty="0"/>
              <a:t>GTAC </a:t>
            </a:r>
            <a:r>
              <a:rPr lang="en" dirty="0"/>
              <a:t>Use Case</a:t>
            </a:r>
            <a:endParaRPr dirty="0"/>
          </a:p>
        </p:txBody>
      </p:sp>
      <p:pic>
        <p:nvPicPr>
          <p:cNvPr id="348" name="Google Shape;348;p44" descr="Time Lapse of LCMS Land Cover showing the Columbia Glacier in Alaska recede progressively from 1985-2022. "/>
          <p:cNvPicPr preferRelativeResize="0"/>
          <p:nvPr/>
        </p:nvPicPr>
        <p:blipFill>
          <a:blip r:embed="rId3">
            <a:alphaModFix/>
          </a:blip>
          <a:stretch>
            <a:fillRect/>
          </a:stretch>
        </p:blipFill>
        <p:spPr>
          <a:xfrm>
            <a:off x="6527374" y="1195817"/>
            <a:ext cx="5544883" cy="5313841"/>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B0A0-F6F6-3FE2-438B-6A59DBB0315D}"/>
              </a:ext>
            </a:extLst>
          </p:cNvPr>
          <p:cNvSpPr>
            <a:spLocks noGrp="1"/>
          </p:cNvSpPr>
          <p:nvPr>
            <p:ph type="title" idx="4294967295"/>
          </p:nvPr>
        </p:nvSpPr>
        <p:spPr>
          <a:xfrm>
            <a:off x="1818894" y="2163489"/>
            <a:ext cx="9772650" cy="2768600"/>
          </a:xfrm>
          <a:prstGeom prst="rect">
            <a:avLst/>
          </a:prstGeom>
        </p:spPr>
        <p:txBody>
          <a:bodyPr/>
          <a:lstStyle/>
          <a:p>
            <a:r>
              <a:rPr lang="en-US" dirty="0"/>
              <a:t>1.2: Overview of LCMS</a:t>
            </a:r>
          </a:p>
        </p:txBody>
      </p:sp>
    </p:spTree>
    <p:extLst>
      <p:ext uri="{BB962C8B-B14F-4D97-AF65-F5344CB8AC3E}">
        <p14:creationId xmlns:p14="http://schemas.microsoft.com/office/powerpoint/2010/main" val="23010565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Shape 437"/>
        <p:cNvGrpSpPr/>
        <p:nvPr/>
      </p:nvGrpSpPr>
      <p:grpSpPr>
        <a:xfrm>
          <a:off x="0" y="0"/>
          <a:ext cx="0" cy="0"/>
          <a:chOff x="0" y="0"/>
          <a:chExt cx="0" cy="0"/>
        </a:xfrm>
      </p:grpSpPr>
      <p:sp>
        <p:nvSpPr>
          <p:cNvPr id="438" name="Google Shape;438;p49"/>
          <p:cNvSpPr txBox="1">
            <a:spLocks noGrp="1"/>
          </p:cNvSpPr>
          <p:nvPr>
            <p:ph sz="half" idx="1"/>
          </p:nvPr>
        </p:nvSpPr>
        <p:spPr>
          <a:prstGeom prst="rect">
            <a:avLst/>
          </a:prstGeom>
        </p:spPr>
        <p:txBody>
          <a:bodyPr spcFirstLastPara="1" wrap="square" lIns="0" tIns="0" rIns="121917" bIns="0" anchor="t" anchorCtr="0">
            <a:noAutofit/>
          </a:bodyPr>
          <a:lstStyle/>
          <a:p>
            <a:r>
              <a:rPr lang="en" dirty="0"/>
              <a:t>Ensemble-based change detection system </a:t>
            </a:r>
            <a:endParaRPr dirty="0"/>
          </a:p>
          <a:p>
            <a:r>
              <a:rPr lang="en" dirty="0"/>
              <a:t>Landsat TM &amp; OLI and Sentinel-2 time series data record (1984-2022)</a:t>
            </a:r>
            <a:endParaRPr dirty="0"/>
          </a:p>
          <a:p>
            <a:r>
              <a:rPr lang="en" dirty="0"/>
              <a:t>Pixel-based maps of Vegetation Loss, Gain, Land Cover, &amp; Land Use</a:t>
            </a:r>
            <a:endParaRPr dirty="0"/>
          </a:p>
          <a:p>
            <a:pPr marL="0" indent="0">
              <a:buNone/>
            </a:pPr>
            <a:endParaRPr dirty="0"/>
          </a:p>
          <a:p>
            <a:pPr marL="0" indent="0">
              <a:buNone/>
            </a:pPr>
            <a:endParaRPr dirty="0"/>
          </a:p>
        </p:txBody>
      </p:sp>
      <p:sp>
        <p:nvSpPr>
          <p:cNvPr id="439" name="Google Shape;439;p49"/>
          <p:cNvSpPr txBox="1">
            <a:spLocks noGrp="1"/>
          </p:cNvSpPr>
          <p:nvPr>
            <p:ph type="title"/>
          </p:nvPr>
        </p:nvSpPr>
        <p:spPr>
          <a:prstGeom prst="rect">
            <a:avLst/>
          </a:prstGeom>
        </p:spPr>
        <p:txBody>
          <a:bodyPr spcFirstLastPara="1" wrap="square" lIns="0" tIns="0" rIns="121900" bIns="0" anchor="t" anchorCtr="0">
            <a:noAutofit/>
          </a:bodyPr>
          <a:lstStyle/>
          <a:p>
            <a:r>
              <a:rPr lang="en" dirty="0"/>
              <a:t>LCMS: The Story of a Place</a:t>
            </a:r>
            <a:endParaRPr dirty="0"/>
          </a:p>
        </p:txBody>
      </p:sp>
      <p:sp>
        <p:nvSpPr>
          <p:cNvPr id="475" name="Google Shape;475;p49"/>
          <p:cNvSpPr txBox="1">
            <a:spLocks noGrp="1"/>
          </p:cNvSpPr>
          <p:nvPr>
            <p:ph type="body" idx="4294967295"/>
          </p:nvPr>
        </p:nvSpPr>
        <p:spPr>
          <a:xfrm>
            <a:off x="6454329" y="5885402"/>
            <a:ext cx="5485310" cy="444500"/>
          </a:xfrm>
          <a:prstGeom prst="rect">
            <a:avLst/>
          </a:prstGeom>
        </p:spPr>
        <p:txBody>
          <a:bodyPr spcFirstLastPara="1" wrap="square" lIns="0" tIns="0" rIns="121917" bIns="0" anchor="t" anchorCtr="0">
            <a:noAutofit/>
          </a:bodyPr>
          <a:lstStyle/>
          <a:p>
            <a:pPr marL="0" indent="0" algn="ctr">
              <a:buNone/>
            </a:pPr>
            <a:r>
              <a:rPr lang="en" sz="2133" dirty="0">
                <a:solidFill>
                  <a:schemeClr val="accent1"/>
                </a:solidFill>
              </a:rPr>
              <a:t>L</a:t>
            </a:r>
            <a:r>
              <a:rPr lang="en" sz="2133" dirty="0"/>
              <a:t>andscape </a:t>
            </a:r>
            <a:r>
              <a:rPr lang="en" sz="2133" dirty="0">
                <a:solidFill>
                  <a:schemeClr val="accent1"/>
                </a:solidFill>
              </a:rPr>
              <a:t>C</a:t>
            </a:r>
            <a:r>
              <a:rPr lang="en" sz="2133" dirty="0"/>
              <a:t>hange </a:t>
            </a:r>
            <a:r>
              <a:rPr lang="en" sz="2133" dirty="0">
                <a:solidFill>
                  <a:schemeClr val="accent1"/>
                </a:solidFill>
              </a:rPr>
              <a:t>M</a:t>
            </a:r>
            <a:r>
              <a:rPr lang="en" sz="2133" dirty="0"/>
              <a:t>onitoring </a:t>
            </a:r>
            <a:r>
              <a:rPr lang="en" sz="2133" dirty="0">
                <a:solidFill>
                  <a:schemeClr val="accent1"/>
                </a:solidFill>
              </a:rPr>
              <a:t>S</a:t>
            </a:r>
            <a:r>
              <a:rPr lang="en" sz="2133" dirty="0"/>
              <a:t>ystem</a:t>
            </a:r>
            <a:endParaRPr sz="2133" dirty="0"/>
          </a:p>
        </p:txBody>
      </p:sp>
      <p:grpSp>
        <p:nvGrpSpPr>
          <p:cNvPr id="440" name="Google Shape;440;p49"/>
          <p:cNvGrpSpPr/>
          <p:nvPr/>
        </p:nvGrpSpPr>
        <p:grpSpPr>
          <a:xfrm>
            <a:off x="6500770" y="1801879"/>
            <a:ext cx="5448969" cy="3889887"/>
            <a:chOff x="516691" y="125060"/>
            <a:chExt cx="8557729" cy="6459607"/>
          </a:xfrm>
        </p:grpSpPr>
        <p:cxnSp>
          <p:nvCxnSpPr>
            <p:cNvPr id="441" name="Google Shape;441;p49"/>
            <p:cNvCxnSpPr/>
            <p:nvPr/>
          </p:nvCxnSpPr>
          <p:spPr>
            <a:xfrm>
              <a:off x="1006550" y="3265710"/>
              <a:ext cx="8052000" cy="0"/>
            </a:xfrm>
            <a:prstGeom prst="straightConnector1">
              <a:avLst/>
            </a:prstGeom>
            <a:solidFill>
              <a:srgbClr val="99CC00"/>
            </a:solidFill>
            <a:ln w="57150" cap="flat" cmpd="sng">
              <a:solidFill>
                <a:srgbClr val="323F4F"/>
              </a:solidFill>
              <a:prstDash val="solid"/>
              <a:round/>
              <a:headEnd type="none" w="sm" len="sm"/>
              <a:tailEnd type="none" w="sm" len="sm"/>
            </a:ln>
          </p:spPr>
        </p:cxnSp>
        <p:grpSp>
          <p:nvGrpSpPr>
            <p:cNvPr id="442" name="Google Shape;442;p49"/>
            <p:cNvGrpSpPr/>
            <p:nvPr/>
          </p:nvGrpSpPr>
          <p:grpSpPr>
            <a:xfrm>
              <a:off x="516691" y="125060"/>
              <a:ext cx="4195430" cy="3297291"/>
              <a:chOff x="398832" y="125583"/>
              <a:chExt cx="4195430" cy="3297291"/>
            </a:xfrm>
          </p:grpSpPr>
          <p:pic>
            <p:nvPicPr>
              <p:cNvPr id="443" name="Google Shape;443;p49"/>
              <p:cNvPicPr preferRelativeResize="0"/>
              <p:nvPr/>
            </p:nvPicPr>
            <p:blipFill rotWithShape="1">
              <a:blip r:embed="rId3">
                <a:alphaModFix/>
              </a:blip>
              <a:srcRect/>
              <a:stretch/>
            </p:blipFill>
            <p:spPr>
              <a:xfrm>
                <a:off x="398832" y="125583"/>
                <a:ext cx="4195430" cy="2555650"/>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50"/>
                  </a:srgbClr>
                </a:outerShdw>
              </a:effectLst>
            </p:spPr>
          </p:pic>
          <p:sp>
            <p:nvSpPr>
              <p:cNvPr id="444" name="Google Shape;444;p49"/>
              <p:cNvSpPr/>
              <p:nvPr/>
            </p:nvSpPr>
            <p:spPr>
              <a:xfrm>
                <a:off x="972528" y="3125274"/>
                <a:ext cx="297600" cy="297600"/>
              </a:xfrm>
              <a:prstGeom prst="ellipse">
                <a:avLst/>
              </a:prstGeom>
              <a:solidFill>
                <a:srgbClr val="FFFFFF"/>
              </a:solidFill>
              <a:ln w="28575" cap="flat" cmpd="sng">
                <a:solidFill>
                  <a:srgbClr val="323F4F"/>
                </a:solidFill>
                <a:prstDash val="solid"/>
                <a:round/>
                <a:headEnd type="none" w="sm" len="sm"/>
                <a:tailEnd type="none" w="sm" len="sm"/>
              </a:ln>
            </p:spPr>
            <p:txBody>
              <a:bodyPr spcFirstLastPara="1" wrap="square" lIns="60950" tIns="30467" rIns="60950" bIns="30467" anchor="t" anchorCtr="0">
                <a:noAutofit/>
              </a:bodyPr>
              <a:lstStyle/>
              <a:p>
                <a:pPr algn="ctr"/>
                <a:endParaRPr sz="1200">
                  <a:solidFill>
                    <a:srgbClr val="323F4F"/>
                  </a:solidFill>
                  <a:latin typeface="Arial"/>
                  <a:ea typeface="Arial"/>
                  <a:cs typeface="Arial"/>
                  <a:sym typeface="Arial"/>
                </a:endParaRPr>
              </a:p>
            </p:txBody>
          </p:sp>
          <p:cxnSp>
            <p:nvCxnSpPr>
              <p:cNvPr id="445" name="Google Shape;445;p49"/>
              <p:cNvCxnSpPr>
                <a:stCxn id="444" idx="7"/>
                <a:endCxn id="443" idx="2"/>
              </p:cNvCxnSpPr>
              <p:nvPr/>
            </p:nvCxnSpPr>
            <p:spPr>
              <a:xfrm rot="10800000" flipH="1">
                <a:off x="1226545" y="2681357"/>
                <a:ext cx="1269900" cy="487500"/>
              </a:xfrm>
              <a:prstGeom prst="straightConnector1">
                <a:avLst/>
              </a:prstGeom>
              <a:solidFill>
                <a:srgbClr val="99CC00"/>
              </a:solidFill>
              <a:ln w="28575" cap="flat" cmpd="sng">
                <a:solidFill>
                  <a:srgbClr val="323F4F"/>
                </a:solidFill>
                <a:prstDash val="solid"/>
                <a:round/>
                <a:headEnd type="none" w="sm" len="sm"/>
                <a:tailEnd type="none" w="sm" len="sm"/>
              </a:ln>
            </p:spPr>
          </p:cxnSp>
        </p:grpSp>
        <p:grpSp>
          <p:nvGrpSpPr>
            <p:cNvPr id="446" name="Google Shape;446;p49"/>
            <p:cNvGrpSpPr/>
            <p:nvPr/>
          </p:nvGrpSpPr>
          <p:grpSpPr>
            <a:xfrm>
              <a:off x="516699" y="3124751"/>
              <a:ext cx="4001795" cy="3447880"/>
              <a:chOff x="398840" y="3125274"/>
              <a:chExt cx="4001795" cy="3447880"/>
            </a:xfrm>
          </p:grpSpPr>
          <p:pic>
            <p:nvPicPr>
              <p:cNvPr id="447" name="Google Shape;447;p49"/>
              <p:cNvPicPr preferRelativeResize="0"/>
              <p:nvPr/>
            </p:nvPicPr>
            <p:blipFill rotWithShape="1">
              <a:blip r:embed="rId4">
                <a:alphaModFix/>
              </a:blip>
              <a:srcRect/>
              <a:stretch/>
            </p:blipFill>
            <p:spPr>
              <a:xfrm>
                <a:off x="398840" y="4125537"/>
                <a:ext cx="4001795" cy="2447616"/>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50"/>
                  </a:srgbClr>
                </a:outerShdw>
              </a:effectLst>
            </p:spPr>
          </p:pic>
          <p:sp>
            <p:nvSpPr>
              <p:cNvPr id="448" name="Google Shape;448;p49"/>
              <p:cNvSpPr/>
              <p:nvPr/>
            </p:nvSpPr>
            <p:spPr>
              <a:xfrm>
                <a:off x="2212715" y="3125274"/>
                <a:ext cx="297600" cy="297600"/>
              </a:xfrm>
              <a:prstGeom prst="ellipse">
                <a:avLst/>
              </a:prstGeom>
              <a:solidFill>
                <a:srgbClr val="FFFFFF"/>
              </a:solidFill>
              <a:ln w="28575" cap="flat" cmpd="sng">
                <a:solidFill>
                  <a:srgbClr val="323F4F"/>
                </a:solidFill>
                <a:prstDash val="solid"/>
                <a:round/>
                <a:headEnd type="none" w="sm" len="sm"/>
                <a:tailEnd type="none" w="sm" len="sm"/>
              </a:ln>
            </p:spPr>
            <p:txBody>
              <a:bodyPr spcFirstLastPara="1" wrap="square" lIns="60950" tIns="30467" rIns="60950" bIns="30467" anchor="t" anchorCtr="0">
                <a:noAutofit/>
              </a:bodyPr>
              <a:lstStyle/>
              <a:p>
                <a:pPr algn="ctr"/>
                <a:endParaRPr sz="1200">
                  <a:solidFill>
                    <a:srgbClr val="323F4F"/>
                  </a:solidFill>
                  <a:latin typeface="Arial"/>
                  <a:ea typeface="Arial"/>
                  <a:cs typeface="Arial"/>
                  <a:sym typeface="Arial"/>
                </a:endParaRPr>
              </a:p>
            </p:txBody>
          </p:sp>
          <p:cxnSp>
            <p:nvCxnSpPr>
              <p:cNvPr id="449" name="Google Shape;449;p49"/>
              <p:cNvCxnSpPr>
                <a:stCxn id="447" idx="0"/>
                <a:endCxn id="448" idx="5"/>
              </p:cNvCxnSpPr>
              <p:nvPr/>
            </p:nvCxnSpPr>
            <p:spPr>
              <a:xfrm rot="10800000" flipH="1">
                <a:off x="2399738" y="3379437"/>
                <a:ext cx="66900" cy="746100"/>
              </a:xfrm>
              <a:prstGeom prst="straightConnector1">
                <a:avLst/>
              </a:prstGeom>
              <a:solidFill>
                <a:srgbClr val="99CC00"/>
              </a:solidFill>
              <a:ln w="28575" cap="flat" cmpd="sng">
                <a:solidFill>
                  <a:srgbClr val="323F4F"/>
                </a:solidFill>
                <a:prstDash val="solid"/>
                <a:round/>
                <a:headEnd type="none" w="sm" len="sm"/>
                <a:tailEnd type="none" w="sm" len="sm"/>
              </a:ln>
            </p:spPr>
          </p:cxnSp>
        </p:grpSp>
        <p:grpSp>
          <p:nvGrpSpPr>
            <p:cNvPr id="450" name="Google Shape;450;p49"/>
            <p:cNvGrpSpPr/>
            <p:nvPr/>
          </p:nvGrpSpPr>
          <p:grpSpPr>
            <a:xfrm>
              <a:off x="4924309" y="125064"/>
              <a:ext cx="4134248" cy="3300054"/>
              <a:chOff x="4806450" y="125587"/>
              <a:chExt cx="4134248" cy="3300054"/>
            </a:xfrm>
          </p:grpSpPr>
          <p:pic>
            <p:nvPicPr>
              <p:cNvPr id="451" name="Google Shape;451;p49"/>
              <p:cNvPicPr preferRelativeResize="0"/>
              <p:nvPr/>
            </p:nvPicPr>
            <p:blipFill rotWithShape="1">
              <a:blip r:embed="rId5">
                <a:alphaModFix/>
              </a:blip>
              <a:srcRect/>
              <a:stretch/>
            </p:blipFill>
            <p:spPr>
              <a:xfrm flipH="1">
                <a:off x="4806450" y="125587"/>
                <a:ext cx="4134248" cy="2555647"/>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50"/>
                  </a:srgbClr>
                </a:outerShdw>
              </a:effectLst>
            </p:spPr>
          </p:pic>
          <p:sp>
            <p:nvSpPr>
              <p:cNvPr id="452" name="Google Shape;452;p49"/>
              <p:cNvSpPr/>
              <p:nvPr/>
            </p:nvSpPr>
            <p:spPr>
              <a:xfrm>
                <a:off x="5920304" y="3128041"/>
                <a:ext cx="297600" cy="297600"/>
              </a:xfrm>
              <a:prstGeom prst="ellipse">
                <a:avLst/>
              </a:prstGeom>
              <a:solidFill>
                <a:srgbClr val="FFFFFF"/>
              </a:solidFill>
              <a:ln w="28575" cap="flat" cmpd="sng">
                <a:solidFill>
                  <a:srgbClr val="323F4F"/>
                </a:solidFill>
                <a:prstDash val="solid"/>
                <a:round/>
                <a:headEnd type="none" w="sm" len="sm"/>
                <a:tailEnd type="none" w="sm" len="sm"/>
              </a:ln>
            </p:spPr>
            <p:txBody>
              <a:bodyPr spcFirstLastPara="1" wrap="square" lIns="60950" tIns="30467" rIns="60950" bIns="30467" anchor="t" anchorCtr="0">
                <a:noAutofit/>
              </a:bodyPr>
              <a:lstStyle/>
              <a:p>
                <a:pPr algn="ctr"/>
                <a:endParaRPr sz="1200">
                  <a:solidFill>
                    <a:srgbClr val="323F4F"/>
                  </a:solidFill>
                  <a:latin typeface="Arial"/>
                  <a:ea typeface="Arial"/>
                  <a:cs typeface="Arial"/>
                  <a:sym typeface="Arial"/>
                </a:endParaRPr>
              </a:p>
            </p:txBody>
          </p:sp>
          <p:cxnSp>
            <p:nvCxnSpPr>
              <p:cNvPr id="453" name="Google Shape;453;p49"/>
              <p:cNvCxnSpPr>
                <a:stCxn id="452" idx="0"/>
                <a:endCxn id="451" idx="2"/>
              </p:cNvCxnSpPr>
              <p:nvPr/>
            </p:nvCxnSpPr>
            <p:spPr>
              <a:xfrm rot="10800000" flipH="1">
                <a:off x="6069104" y="2681341"/>
                <a:ext cx="804600" cy="446700"/>
              </a:xfrm>
              <a:prstGeom prst="straightConnector1">
                <a:avLst/>
              </a:prstGeom>
              <a:solidFill>
                <a:srgbClr val="99CC00"/>
              </a:solidFill>
              <a:ln w="28575" cap="flat" cmpd="sng">
                <a:solidFill>
                  <a:srgbClr val="323F4F"/>
                </a:solidFill>
                <a:prstDash val="solid"/>
                <a:round/>
                <a:headEnd type="none" w="sm" len="sm"/>
                <a:tailEnd type="none" w="sm" len="sm"/>
              </a:ln>
            </p:spPr>
          </p:cxnSp>
        </p:grpSp>
        <p:sp>
          <p:nvSpPr>
            <p:cNvPr id="454" name="Google Shape;454;p49"/>
            <p:cNvSpPr txBox="1"/>
            <p:nvPr/>
          </p:nvSpPr>
          <p:spPr>
            <a:xfrm>
              <a:off x="890440" y="3520301"/>
              <a:ext cx="697501" cy="337870"/>
            </a:xfrm>
            <a:prstGeom prst="rect">
              <a:avLst/>
            </a:prstGeom>
            <a:noFill/>
            <a:ln>
              <a:noFill/>
            </a:ln>
          </p:spPr>
          <p:txBody>
            <a:bodyPr spcFirstLastPara="1" wrap="square" lIns="60950" tIns="30467" rIns="60950" bIns="30467" anchor="t" anchorCtr="0">
              <a:spAutoFit/>
            </a:bodyPr>
            <a:lstStyle/>
            <a:p>
              <a:r>
                <a:rPr lang="en" sz="1200" b="1">
                  <a:solidFill>
                    <a:schemeClr val="dk1"/>
                  </a:solidFill>
                  <a:latin typeface="Google Sans"/>
                  <a:ea typeface="Google Sans"/>
                  <a:cs typeface="Google Sans"/>
                  <a:sym typeface="Google Sans"/>
                </a:rPr>
                <a:t>1999</a:t>
              </a:r>
              <a:endParaRPr sz="1200">
                <a:solidFill>
                  <a:schemeClr val="dk1"/>
                </a:solidFill>
                <a:latin typeface="Google Sans"/>
                <a:ea typeface="Google Sans"/>
                <a:cs typeface="Google Sans"/>
                <a:sym typeface="Google Sans"/>
              </a:endParaRPr>
            </a:p>
          </p:txBody>
        </p:sp>
        <p:sp>
          <p:nvSpPr>
            <p:cNvPr id="455" name="Google Shape;455;p49"/>
            <p:cNvSpPr txBox="1"/>
            <p:nvPr/>
          </p:nvSpPr>
          <p:spPr>
            <a:xfrm>
              <a:off x="2127258" y="2755603"/>
              <a:ext cx="697501" cy="337870"/>
            </a:xfrm>
            <a:prstGeom prst="rect">
              <a:avLst/>
            </a:prstGeom>
            <a:noFill/>
            <a:ln>
              <a:noFill/>
            </a:ln>
          </p:spPr>
          <p:txBody>
            <a:bodyPr spcFirstLastPara="1" wrap="square" lIns="60950" tIns="30467" rIns="60950" bIns="30467" anchor="t" anchorCtr="0">
              <a:spAutoFit/>
            </a:bodyPr>
            <a:lstStyle/>
            <a:p>
              <a:r>
                <a:rPr lang="en" sz="1200" b="1">
                  <a:solidFill>
                    <a:schemeClr val="dk1"/>
                  </a:solidFill>
                  <a:latin typeface="Google Sans"/>
                  <a:ea typeface="Google Sans"/>
                  <a:cs typeface="Google Sans"/>
                  <a:sym typeface="Google Sans"/>
                </a:rPr>
                <a:t>2001</a:t>
              </a:r>
              <a:endParaRPr sz="1200" b="1">
                <a:solidFill>
                  <a:schemeClr val="dk1"/>
                </a:solidFill>
                <a:latin typeface="Google Sans"/>
                <a:ea typeface="Google Sans"/>
                <a:cs typeface="Google Sans"/>
                <a:sym typeface="Google Sans"/>
              </a:endParaRPr>
            </a:p>
          </p:txBody>
        </p:sp>
        <p:sp>
          <p:nvSpPr>
            <p:cNvPr id="456" name="Google Shape;456;p49"/>
            <p:cNvSpPr txBox="1"/>
            <p:nvPr/>
          </p:nvSpPr>
          <p:spPr>
            <a:xfrm>
              <a:off x="5842086" y="3396791"/>
              <a:ext cx="928799" cy="337870"/>
            </a:xfrm>
            <a:prstGeom prst="rect">
              <a:avLst/>
            </a:prstGeom>
            <a:noFill/>
            <a:ln>
              <a:noFill/>
            </a:ln>
          </p:spPr>
          <p:txBody>
            <a:bodyPr spcFirstLastPara="1" wrap="square" lIns="60950" tIns="30467" rIns="60950" bIns="30467" anchor="t" anchorCtr="0">
              <a:spAutoFit/>
            </a:bodyPr>
            <a:lstStyle/>
            <a:p>
              <a:r>
                <a:rPr lang="en" sz="1200" b="1">
                  <a:solidFill>
                    <a:srgbClr val="323F4F"/>
                  </a:solidFill>
                  <a:latin typeface="Google Sans"/>
                  <a:ea typeface="Google Sans"/>
                  <a:cs typeface="Google Sans"/>
                  <a:sym typeface="Google Sans"/>
                </a:rPr>
                <a:t>2007</a:t>
              </a:r>
              <a:endParaRPr sz="1200" b="1">
                <a:latin typeface="Google Sans"/>
                <a:ea typeface="Google Sans"/>
                <a:cs typeface="Google Sans"/>
                <a:sym typeface="Google Sans"/>
              </a:endParaRPr>
            </a:p>
          </p:txBody>
        </p:sp>
        <p:sp>
          <p:nvSpPr>
            <p:cNvPr id="457" name="Google Shape;457;p49"/>
            <p:cNvSpPr txBox="1"/>
            <p:nvPr/>
          </p:nvSpPr>
          <p:spPr>
            <a:xfrm>
              <a:off x="8318341" y="2793302"/>
              <a:ext cx="684900" cy="337870"/>
            </a:xfrm>
            <a:prstGeom prst="rect">
              <a:avLst/>
            </a:prstGeom>
            <a:noFill/>
            <a:ln>
              <a:noFill/>
            </a:ln>
          </p:spPr>
          <p:txBody>
            <a:bodyPr spcFirstLastPara="1" wrap="square" lIns="60950" tIns="30467" rIns="60950" bIns="30467" anchor="t" anchorCtr="0">
              <a:spAutoFit/>
            </a:bodyPr>
            <a:lstStyle/>
            <a:p>
              <a:r>
                <a:rPr lang="en" sz="1200" b="1">
                  <a:solidFill>
                    <a:srgbClr val="323F4F"/>
                  </a:solidFill>
                  <a:latin typeface="Google Sans"/>
                  <a:ea typeface="Google Sans"/>
                  <a:cs typeface="Google Sans"/>
                  <a:sym typeface="Google Sans"/>
                </a:rPr>
                <a:t>2011</a:t>
              </a:r>
              <a:endParaRPr sz="1200" b="1">
                <a:latin typeface="Google Sans"/>
                <a:ea typeface="Google Sans"/>
                <a:cs typeface="Google Sans"/>
                <a:sym typeface="Google Sans"/>
              </a:endParaRPr>
            </a:p>
          </p:txBody>
        </p:sp>
        <p:grpSp>
          <p:nvGrpSpPr>
            <p:cNvPr id="458" name="Google Shape;458;p49"/>
            <p:cNvGrpSpPr/>
            <p:nvPr/>
          </p:nvGrpSpPr>
          <p:grpSpPr>
            <a:xfrm>
              <a:off x="5072617" y="3124751"/>
              <a:ext cx="4001803" cy="3459916"/>
              <a:chOff x="4954758" y="3125274"/>
              <a:chExt cx="4001803" cy="3459916"/>
            </a:xfrm>
          </p:grpSpPr>
          <p:sp>
            <p:nvSpPr>
              <p:cNvPr id="459" name="Google Shape;459;p49"/>
              <p:cNvSpPr/>
              <p:nvPr/>
            </p:nvSpPr>
            <p:spPr>
              <a:xfrm>
                <a:off x="8397232" y="3125274"/>
                <a:ext cx="297600" cy="297600"/>
              </a:xfrm>
              <a:prstGeom prst="ellipse">
                <a:avLst/>
              </a:prstGeom>
              <a:solidFill>
                <a:srgbClr val="FFFFFF"/>
              </a:solidFill>
              <a:ln w="28575" cap="flat" cmpd="sng">
                <a:solidFill>
                  <a:srgbClr val="323F4F"/>
                </a:solidFill>
                <a:prstDash val="solid"/>
                <a:round/>
                <a:headEnd type="none" w="sm" len="sm"/>
                <a:tailEnd type="none" w="sm" len="sm"/>
              </a:ln>
            </p:spPr>
            <p:txBody>
              <a:bodyPr spcFirstLastPara="1" wrap="square" lIns="60950" tIns="30467" rIns="60950" bIns="30467" anchor="t" anchorCtr="0">
                <a:noAutofit/>
              </a:bodyPr>
              <a:lstStyle/>
              <a:p>
                <a:pPr algn="ctr"/>
                <a:endParaRPr sz="1200">
                  <a:solidFill>
                    <a:srgbClr val="323F4F"/>
                  </a:solidFill>
                  <a:latin typeface="Arial"/>
                  <a:ea typeface="Arial"/>
                  <a:cs typeface="Arial"/>
                  <a:sym typeface="Arial"/>
                </a:endParaRPr>
              </a:p>
            </p:txBody>
          </p:sp>
          <p:cxnSp>
            <p:nvCxnSpPr>
              <p:cNvPr id="460" name="Google Shape;460;p49"/>
              <p:cNvCxnSpPr>
                <a:stCxn id="461" idx="0"/>
                <a:endCxn id="459" idx="4"/>
              </p:cNvCxnSpPr>
              <p:nvPr/>
            </p:nvCxnSpPr>
            <p:spPr>
              <a:xfrm rot="10800000" flipH="1">
                <a:off x="6955660" y="3422968"/>
                <a:ext cx="1590300" cy="714600"/>
              </a:xfrm>
              <a:prstGeom prst="straightConnector1">
                <a:avLst/>
              </a:prstGeom>
              <a:solidFill>
                <a:srgbClr val="99CC00"/>
              </a:solidFill>
              <a:ln w="28575" cap="flat" cmpd="sng">
                <a:solidFill>
                  <a:srgbClr val="323F4F"/>
                </a:solidFill>
                <a:prstDash val="solid"/>
                <a:round/>
                <a:headEnd type="none" w="sm" len="sm"/>
                <a:tailEnd type="none" w="sm" len="sm"/>
              </a:ln>
            </p:spPr>
          </p:cxnSp>
          <p:pic>
            <p:nvPicPr>
              <p:cNvPr id="461" name="Google Shape;461;p49"/>
              <p:cNvPicPr preferRelativeResize="0"/>
              <p:nvPr/>
            </p:nvPicPr>
            <p:blipFill rotWithShape="1">
              <a:blip r:embed="rId6">
                <a:alphaModFix/>
              </a:blip>
              <a:srcRect t="-472"/>
              <a:stretch/>
            </p:blipFill>
            <p:spPr>
              <a:xfrm>
                <a:off x="4954758" y="4137568"/>
                <a:ext cx="4001803" cy="2447621"/>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50"/>
                  </a:srgbClr>
                </a:outerShdw>
              </a:effectLst>
            </p:spPr>
          </p:pic>
        </p:grpSp>
        <p:sp>
          <p:nvSpPr>
            <p:cNvPr id="462" name="Google Shape;462;p49"/>
            <p:cNvSpPr/>
            <p:nvPr/>
          </p:nvSpPr>
          <p:spPr>
            <a:xfrm>
              <a:off x="1175768" y="3212887"/>
              <a:ext cx="126600" cy="121200"/>
            </a:xfrm>
            <a:prstGeom prst="ellipse">
              <a:avLst/>
            </a:prstGeom>
            <a:solidFill>
              <a:srgbClr val="323F4F"/>
            </a:solidFill>
            <a:ln w="9525" cap="flat" cmpd="sng">
              <a:solidFill>
                <a:srgbClr val="323F4F"/>
              </a:solidFill>
              <a:prstDash val="solid"/>
              <a:round/>
              <a:headEnd type="none" w="sm" len="sm"/>
              <a:tailEnd type="none" w="sm" len="sm"/>
            </a:ln>
          </p:spPr>
          <p:txBody>
            <a:bodyPr spcFirstLastPara="1" wrap="square" lIns="60950" tIns="30467" rIns="60950" bIns="30467" anchor="t" anchorCtr="0">
              <a:noAutofit/>
            </a:bodyPr>
            <a:lstStyle/>
            <a:p>
              <a:pPr algn="ctr"/>
              <a:endParaRPr sz="1200">
                <a:solidFill>
                  <a:srgbClr val="323F4F"/>
                </a:solidFill>
                <a:latin typeface="Arial"/>
                <a:ea typeface="Arial"/>
                <a:cs typeface="Arial"/>
                <a:sym typeface="Arial"/>
              </a:endParaRPr>
            </a:p>
          </p:txBody>
        </p:sp>
        <p:sp>
          <p:nvSpPr>
            <p:cNvPr id="463" name="Google Shape;463;p49"/>
            <p:cNvSpPr/>
            <p:nvPr/>
          </p:nvSpPr>
          <p:spPr>
            <a:xfrm>
              <a:off x="1794240" y="3212887"/>
              <a:ext cx="126600" cy="121200"/>
            </a:xfrm>
            <a:prstGeom prst="ellipse">
              <a:avLst/>
            </a:prstGeom>
            <a:solidFill>
              <a:srgbClr val="323F4F"/>
            </a:solidFill>
            <a:ln w="9525" cap="flat" cmpd="sng">
              <a:solidFill>
                <a:srgbClr val="323F4F"/>
              </a:solidFill>
              <a:prstDash val="solid"/>
              <a:round/>
              <a:headEnd type="none" w="sm" len="sm"/>
              <a:tailEnd type="none" w="sm" len="sm"/>
            </a:ln>
          </p:spPr>
          <p:txBody>
            <a:bodyPr spcFirstLastPara="1" wrap="square" lIns="60950" tIns="30467" rIns="60950" bIns="30467" anchor="t" anchorCtr="0">
              <a:noAutofit/>
            </a:bodyPr>
            <a:lstStyle/>
            <a:p>
              <a:pPr algn="ctr"/>
              <a:endParaRPr sz="1200">
                <a:solidFill>
                  <a:srgbClr val="323F4F"/>
                </a:solidFill>
                <a:latin typeface="Arial"/>
                <a:ea typeface="Arial"/>
                <a:cs typeface="Arial"/>
                <a:sym typeface="Arial"/>
              </a:endParaRPr>
            </a:p>
          </p:txBody>
        </p:sp>
        <p:sp>
          <p:nvSpPr>
            <p:cNvPr id="464" name="Google Shape;464;p49"/>
            <p:cNvSpPr/>
            <p:nvPr/>
          </p:nvSpPr>
          <p:spPr>
            <a:xfrm>
              <a:off x="2412712" y="3212887"/>
              <a:ext cx="126600" cy="121200"/>
            </a:xfrm>
            <a:prstGeom prst="ellipse">
              <a:avLst/>
            </a:prstGeom>
            <a:solidFill>
              <a:srgbClr val="323F4F"/>
            </a:solidFill>
            <a:ln w="9525" cap="flat" cmpd="sng">
              <a:solidFill>
                <a:srgbClr val="323F4F"/>
              </a:solidFill>
              <a:prstDash val="solid"/>
              <a:round/>
              <a:headEnd type="none" w="sm" len="sm"/>
              <a:tailEnd type="none" w="sm" len="sm"/>
            </a:ln>
          </p:spPr>
          <p:txBody>
            <a:bodyPr spcFirstLastPara="1" wrap="square" lIns="60950" tIns="30467" rIns="60950" bIns="30467" anchor="t" anchorCtr="0">
              <a:noAutofit/>
            </a:bodyPr>
            <a:lstStyle/>
            <a:p>
              <a:pPr algn="ctr"/>
              <a:endParaRPr sz="1200">
                <a:solidFill>
                  <a:srgbClr val="323F4F"/>
                </a:solidFill>
                <a:latin typeface="Arial"/>
                <a:ea typeface="Arial"/>
                <a:cs typeface="Arial"/>
                <a:sym typeface="Arial"/>
              </a:endParaRPr>
            </a:p>
          </p:txBody>
        </p:sp>
        <p:sp>
          <p:nvSpPr>
            <p:cNvPr id="465" name="Google Shape;465;p49"/>
            <p:cNvSpPr/>
            <p:nvPr/>
          </p:nvSpPr>
          <p:spPr>
            <a:xfrm>
              <a:off x="3031184" y="3212887"/>
              <a:ext cx="126600" cy="121200"/>
            </a:xfrm>
            <a:prstGeom prst="ellipse">
              <a:avLst/>
            </a:prstGeom>
            <a:solidFill>
              <a:srgbClr val="323F4F"/>
            </a:solidFill>
            <a:ln w="9525" cap="flat" cmpd="sng">
              <a:solidFill>
                <a:srgbClr val="323F4F"/>
              </a:solidFill>
              <a:prstDash val="solid"/>
              <a:round/>
              <a:headEnd type="none" w="sm" len="sm"/>
              <a:tailEnd type="none" w="sm" len="sm"/>
            </a:ln>
          </p:spPr>
          <p:txBody>
            <a:bodyPr spcFirstLastPara="1" wrap="square" lIns="60950" tIns="30467" rIns="60950" bIns="30467" anchor="t" anchorCtr="0">
              <a:noAutofit/>
            </a:bodyPr>
            <a:lstStyle/>
            <a:p>
              <a:pPr algn="ctr"/>
              <a:endParaRPr sz="1200">
                <a:solidFill>
                  <a:srgbClr val="323F4F"/>
                </a:solidFill>
                <a:latin typeface="Arial"/>
                <a:ea typeface="Arial"/>
                <a:cs typeface="Arial"/>
                <a:sym typeface="Arial"/>
              </a:endParaRPr>
            </a:p>
          </p:txBody>
        </p:sp>
        <p:sp>
          <p:nvSpPr>
            <p:cNvPr id="466" name="Google Shape;466;p49"/>
            <p:cNvSpPr/>
            <p:nvPr/>
          </p:nvSpPr>
          <p:spPr>
            <a:xfrm>
              <a:off x="3649656" y="3212887"/>
              <a:ext cx="126600" cy="121200"/>
            </a:xfrm>
            <a:prstGeom prst="ellipse">
              <a:avLst/>
            </a:prstGeom>
            <a:solidFill>
              <a:srgbClr val="323F4F"/>
            </a:solidFill>
            <a:ln w="9525" cap="flat" cmpd="sng">
              <a:solidFill>
                <a:srgbClr val="323F4F"/>
              </a:solidFill>
              <a:prstDash val="solid"/>
              <a:round/>
              <a:headEnd type="none" w="sm" len="sm"/>
              <a:tailEnd type="none" w="sm" len="sm"/>
            </a:ln>
          </p:spPr>
          <p:txBody>
            <a:bodyPr spcFirstLastPara="1" wrap="square" lIns="60950" tIns="30467" rIns="60950" bIns="30467" anchor="t" anchorCtr="0">
              <a:noAutofit/>
            </a:bodyPr>
            <a:lstStyle/>
            <a:p>
              <a:pPr algn="ctr"/>
              <a:endParaRPr sz="1200">
                <a:solidFill>
                  <a:srgbClr val="323F4F"/>
                </a:solidFill>
                <a:latin typeface="Arial"/>
                <a:ea typeface="Arial"/>
                <a:cs typeface="Arial"/>
                <a:sym typeface="Arial"/>
              </a:endParaRPr>
            </a:p>
          </p:txBody>
        </p:sp>
        <p:sp>
          <p:nvSpPr>
            <p:cNvPr id="467" name="Google Shape;467;p49"/>
            <p:cNvSpPr/>
            <p:nvPr/>
          </p:nvSpPr>
          <p:spPr>
            <a:xfrm>
              <a:off x="4268128" y="3212887"/>
              <a:ext cx="126600" cy="121200"/>
            </a:xfrm>
            <a:prstGeom prst="ellipse">
              <a:avLst/>
            </a:prstGeom>
            <a:solidFill>
              <a:srgbClr val="323F4F"/>
            </a:solidFill>
            <a:ln w="9525" cap="flat" cmpd="sng">
              <a:solidFill>
                <a:srgbClr val="323F4F"/>
              </a:solidFill>
              <a:prstDash val="solid"/>
              <a:round/>
              <a:headEnd type="none" w="sm" len="sm"/>
              <a:tailEnd type="none" w="sm" len="sm"/>
            </a:ln>
          </p:spPr>
          <p:txBody>
            <a:bodyPr spcFirstLastPara="1" wrap="square" lIns="60950" tIns="30467" rIns="60950" bIns="30467" anchor="t" anchorCtr="0">
              <a:noAutofit/>
            </a:bodyPr>
            <a:lstStyle/>
            <a:p>
              <a:pPr algn="ctr"/>
              <a:endParaRPr sz="1200">
                <a:solidFill>
                  <a:srgbClr val="323F4F"/>
                </a:solidFill>
                <a:latin typeface="Arial"/>
                <a:ea typeface="Arial"/>
                <a:cs typeface="Arial"/>
                <a:sym typeface="Arial"/>
              </a:endParaRPr>
            </a:p>
          </p:txBody>
        </p:sp>
        <p:sp>
          <p:nvSpPr>
            <p:cNvPr id="468" name="Google Shape;468;p49"/>
            <p:cNvSpPr/>
            <p:nvPr/>
          </p:nvSpPr>
          <p:spPr>
            <a:xfrm>
              <a:off x="4886600" y="3212887"/>
              <a:ext cx="126600" cy="121200"/>
            </a:xfrm>
            <a:prstGeom prst="ellipse">
              <a:avLst/>
            </a:prstGeom>
            <a:solidFill>
              <a:srgbClr val="323F4F"/>
            </a:solidFill>
            <a:ln w="9525" cap="flat" cmpd="sng">
              <a:solidFill>
                <a:srgbClr val="323F4F"/>
              </a:solidFill>
              <a:prstDash val="solid"/>
              <a:round/>
              <a:headEnd type="none" w="sm" len="sm"/>
              <a:tailEnd type="none" w="sm" len="sm"/>
            </a:ln>
          </p:spPr>
          <p:txBody>
            <a:bodyPr spcFirstLastPara="1" wrap="square" lIns="60950" tIns="30467" rIns="60950" bIns="30467" anchor="t" anchorCtr="0">
              <a:noAutofit/>
            </a:bodyPr>
            <a:lstStyle/>
            <a:p>
              <a:pPr algn="ctr"/>
              <a:endParaRPr sz="1200">
                <a:solidFill>
                  <a:srgbClr val="323F4F"/>
                </a:solidFill>
                <a:latin typeface="Arial"/>
                <a:ea typeface="Arial"/>
                <a:cs typeface="Arial"/>
                <a:sym typeface="Arial"/>
              </a:endParaRPr>
            </a:p>
          </p:txBody>
        </p:sp>
        <p:sp>
          <p:nvSpPr>
            <p:cNvPr id="469" name="Google Shape;469;p49"/>
            <p:cNvSpPr/>
            <p:nvPr/>
          </p:nvSpPr>
          <p:spPr>
            <a:xfrm>
              <a:off x="5505072" y="3212887"/>
              <a:ext cx="126600" cy="121200"/>
            </a:xfrm>
            <a:prstGeom prst="ellipse">
              <a:avLst/>
            </a:prstGeom>
            <a:solidFill>
              <a:srgbClr val="323F4F"/>
            </a:solidFill>
            <a:ln w="9525" cap="flat" cmpd="sng">
              <a:solidFill>
                <a:srgbClr val="323F4F"/>
              </a:solidFill>
              <a:prstDash val="solid"/>
              <a:round/>
              <a:headEnd type="none" w="sm" len="sm"/>
              <a:tailEnd type="none" w="sm" len="sm"/>
            </a:ln>
          </p:spPr>
          <p:txBody>
            <a:bodyPr spcFirstLastPara="1" wrap="square" lIns="60950" tIns="30467" rIns="60950" bIns="30467" anchor="t" anchorCtr="0">
              <a:noAutofit/>
            </a:bodyPr>
            <a:lstStyle/>
            <a:p>
              <a:pPr algn="ctr"/>
              <a:endParaRPr sz="1200">
                <a:solidFill>
                  <a:srgbClr val="323F4F"/>
                </a:solidFill>
                <a:latin typeface="Arial"/>
                <a:ea typeface="Arial"/>
                <a:cs typeface="Arial"/>
                <a:sym typeface="Arial"/>
              </a:endParaRPr>
            </a:p>
          </p:txBody>
        </p:sp>
        <p:sp>
          <p:nvSpPr>
            <p:cNvPr id="470" name="Google Shape;470;p49"/>
            <p:cNvSpPr/>
            <p:nvPr/>
          </p:nvSpPr>
          <p:spPr>
            <a:xfrm>
              <a:off x="6123544" y="3212887"/>
              <a:ext cx="126600" cy="121200"/>
            </a:xfrm>
            <a:prstGeom prst="ellipse">
              <a:avLst/>
            </a:prstGeom>
            <a:solidFill>
              <a:srgbClr val="323F4F"/>
            </a:solidFill>
            <a:ln w="9525" cap="flat" cmpd="sng">
              <a:solidFill>
                <a:srgbClr val="323F4F"/>
              </a:solidFill>
              <a:prstDash val="solid"/>
              <a:round/>
              <a:headEnd type="none" w="sm" len="sm"/>
              <a:tailEnd type="none" w="sm" len="sm"/>
            </a:ln>
          </p:spPr>
          <p:txBody>
            <a:bodyPr spcFirstLastPara="1" wrap="square" lIns="60950" tIns="30467" rIns="60950" bIns="30467" anchor="t" anchorCtr="0">
              <a:noAutofit/>
            </a:bodyPr>
            <a:lstStyle/>
            <a:p>
              <a:pPr algn="ctr"/>
              <a:endParaRPr sz="1200">
                <a:solidFill>
                  <a:srgbClr val="323F4F"/>
                </a:solidFill>
                <a:latin typeface="Arial"/>
                <a:ea typeface="Arial"/>
                <a:cs typeface="Arial"/>
                <a:sym typeface="Arial"/>
              </a:endParaRPr>
            </a:p>
          </p:txBody>
        </p:sp>
        <p:sp>
          <p:nvSpPr>
            <p:cNvPr id="471" name="Google Shape;471;p49"/>
            <p:cNvSpPr/>
            <p:nvPr/>
          </p:nvSpPr>
          <p:spPr>
            <a:xfrm>
              <a:off x="6742016" y="3212887"/>
              <a:ext cx="126600" cy="121200"/>
            </a:xfrm>
            <a:prstGeom prst="ellipse">
              <a:avLst/>
            </a:prstGeom>
            <a:solidFill>
              <a:srgbClr val="323F4F"/>
            </a:solidFill>
            <a:ln w="9525" cap="flat" cmpd="sng">
              <a:solidFill>
                <a:srgbClr val="323F4F"/>
              </a:solidFill>
              <a:prstDash val="solid"/>
              <a:round/>
              <a:headEnd type="none" w="sm" len="sm"/>
              <a:tailEnd type="none" w="sm" len="sm"/>
            </a:ln>
          </p:spPr>
          <p:txBody>
            <a:bodyPr spcFirstLastPara="1" wrap="square" lIns="60950" tIns="30467" rIns="60950" bIns="30467" anchor="t" anchorCtr="0">
              <a:noAutofit/>
            </a:bodyPr>
            <a:lstStyle/>
            <a:p>
              <a:pPr algn="ctr"/>
              <a:endParaRPr sz="1200">
                <a:solidFill>
                  <a:srgbClr val="323F4F"/>
                </a:solidFill>
                <a:latin typeface="Arial"/>
                <a:ea typeface="Arial"/>
                <a:cs typeface="Arial"/>
                <a:sym typeface="Arial"/>
              </a:endParaRPr>
            </a:p>
          </p:txBody>
        </p:sp>
        <p:sp>
          <p:nvSpPr>
            <p:cNvPr id="472" name="Google Shape;472;p49"/>
            <p:cNvSpPr/>
            <p:nvPr/>
          </p:nvSpPr>
          <p:spPr>
            <a:xfrm>
              <a:off x="7360488" y="3212887"/>
              <a:ext cx="126600" cy="121200"/>
            </a:xfrm>
            <a:prstGeom prst="ellipse">
              <a:avLst/>
            </a:prstGeom>
            <a:solidFill>
              <a:srgbClr val="323F4F"/>
            </a:solidFill>
            <a:ln w="9525" cap="flat" cmpd="sng">
              <a:solidFill>
                <a:srgbClr val="323F4F"/>
              </a:solidFill>
              <a:prstDash val="solid"/>
              <a:round/>
              <a:headEnd type="none" w="sm" len="sm"/>
              <a:tailEnd type="none" w="sm" len="sm"/>
            </a:ln>
          </p:spPr>
          <p:txBody>
            <a:bodyPr spcFirstLastPara="1" wrap="square" lIns="60950" tIns="30467" rIns="60950" bIns="30467" anchor="t" anchorCtr="0">
              <a:noAutofit/>
            </a:bodyPr>
            <a:lstStyle/>
            <a:p>
              <a:pPr algn="ctr"/>
              <a:endParaRPr sz="1200">
                <a:solidFill>
                  <a:srgbClr val="323F4F"/>
                </a:solidFill>
                <a:latin typeface="Arial"/>
                <a:ea typeface="Arial"/>
                <a:cs typeface="Arial"/>
                <a:sym typeface="Arial"/>
              </a:endParaRPr>
            </a:p>
          </p:txBody>
        </p:sp>
        <p:sp>
          <p:nvSpPr>
            <p:cNvPr id="473" name="Google Shape;473;p49"/>
            <p:cNvSpPr/>
            <p:nvPr/>
          </p:nvSpPr>
          <p:spPr>
            <a:xfrm>
              <a:off x="7978960" y="3212887"/>
              <a:ext cx="126600" cy="121200"/>
            </a:xfrm>
            <a:prstGeom prst="ellipse">
              <a:avLst/>
            </a:prstGeom>
            <a:solidFill>
              <a:srgbClr val="323F4F"/>
            </a:solidFill>
            <a:ln w="9525" cap="flat" cmpd="sng">
              <a:solidFill>
                <a:srgbClr val="323F4F"/>
              </a:solidFill>
              <a:prstDash val="solid"/>
              <a:round/>
              <a:headEnd type="none" w="sm" len="sm"/>
              <a:tailEnd type="none" w="sm" len="sm"/>
            </a:ln>
          </p:spPr>
          <p:txBody>
            <a:bodyPr spcFirstLastPara="1" wrap="square" lIns="60950" tIns="30467" rIns="60950" bIns="30467" anchor="t" anchorCtr="0">
              <a:noAutofit/>
            </a:bodyPr>
            <a:lstStyle/>
            <a:p>
              <a:pPr algn="ctr"/>
              <a:endParaRPr sz="1200">
                <a:solidFill>
                  <a:srgbClr val="323F4F"/>
                </a:solidFill>
                <a:latin typeface="Arial"/>
                <a:ea typeface="Arial"/>
                <a:cs typeface="Arial"/>
                <a:sym typeface="Arial"/>
              </a:endParaRPr>
            </a:p>
          </p:txBody>
        </p:sp>
        <p:sp>
          <p:nvSpPr>
            <p:cNvPr id="474" name="Google Shape;474;p49"/>
            <p:cNvSpPr/>
            <p:nvPr/>
          </p:nvSpPr>
          <p:spPr>
            <a:xfrm>
              <a:off x="8597427" y="3212887"/>
              <a:ext cx="126600" cy="121200"/>
            </a:xfrm>
            <a:prstGeom prst="ellipse">
              <a:avLst/>
            </a:prstGeom>
            <a:solidFill>
              <a:srgbClr val="323F4F"/>
            </a:solidFill>
            <a:ln w="9525" cap="flat" cmpd="sng">
              <a:solidFill>
                <a:srgbClr val="323F4F"/>
              </a:solidFill>
              <a:prstDash val="solid"/>
              <a:round/>
              <a:headEnd type="none" w="sm" len="sm"/>
              <a:tailEnd type="none" w="sm" len="sm"/>
            </a:ln>
          </p:spPr>
          <p:txBody>
            <a:bodyPr spcFirstLastPara="1" wrap="square" lIns="60950" tIns="30467" rIns="60950" bIns="30467" anchor="t" anchorCtr="0">
              <a:noAutofit/>
            </a:bodyPr>
            <a:lstStyle/>
            <a:p>
              <a:pPr algn="ctr"/>
              <a:endParaRPr sz="1200">
                <a:solidFill>
                  <a:srgbClr val="323F4F"/>
                </a:solidFill>
                <a:latin typeface="Arial"/>
                <a:ea typeface="Arial"/>
                <a:cs typeface="Arial"/>
                <a:sym typeface="Arial"/>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437"/>
        <p:cNvGrpSpPr/>
        <p:nvPr/>
      </p:nvGrpSpPr>
      <p:grpSpPr>
        <a:xfrm>
          <a:off x="0" y="0"/>
          <a:ext cx="0" cy="0"/>
          <a:chOff x="0" y="0"/>
          <a:chExt cx="0" cy="0"/>
        </a:xfrm>
      </p:grpSpPr>
      <p:sp>
        <p:nvSpPr>
          <p:cNvPr id="438" name="Google Shape;438;p49"/>
          <p:cNvSpPr txBox="1">
            <a:spLocks noGrp="1"/>
          </p:cNvSpPr>
          <p:nvPr>
            <p:ph sz="half" idx="1"/>
          </p:nvPr>
        </p:nvSpPr>
        <p:spPr>
          <a:prstGeom prst="rect">
            <a:avLst/>
          </a:prstGeom>
        </p:spPr>
        <p:txBody>
          <a:bodyPr spcFirstLastPara="1" wrap="square" lIns="0" tIns="0" rIns="121917" bIns="0" anchor="t" anchorCtr="0">
            <a:noAutofit/>
          </a:bodyPr>
          <a:lstStyle/>
          <a:p>
            <a:r>
              <a:rPr lang="en" dirty="0"/>
              <a:t>Ensemble-based change detection system </a:t>
            </a:r>
            <a:endParaRPr dirty="0"/>
          </a:p>
          <a:p>
            <a:r>
              <a:rPr lang="en" dirty="0"/>
              <a:t>Landsat TM &amp; OLI and Sentinel-2 time series data record (1984-2022)</a:t>
            </a:r>
            <a:endParaRPr dirty="0"/>
          </a:p>
          <a:p>
            <a:r>
              <a:rPr lang="en" dirty="0"/>
              <a:t>Pixel-based maps of Vegetation Loss, Gain, Land Cover, &amp; Land Use</a:t>
            </a:r>
            <a:endParaRPr dirty="0"/>
          </a:p>
          <a:p>
            <a:pPr marL="0" indent="0">
              <a:buNone/>
            </a:pPr>
            <a:endParaRPr dirty="0"/>
          </a:p>
          <a:p>
            <a:pPr marL="0" indent="0">
              <a:buNone/>
            </a:pPr>
            <a:endParaRPr dirty="0"/>
          </a:p>
        </p:txBody>
      </p:sp>
      <p:sp>
        <p:nvSpPr>
          <p:cNvPr id="439" name="Google Shape;439;p49"/>
          <p:cNvSpPr txBox="1">
            <a:spLocks noGrp="1"/>
          </p:cNvSpPr>
          <p:nvPr>
            <p:ph type="title"/>
          </p:nvPr>
        </p:nvSpPr>
        <p:spPr>
          <a:prstGeom prst="rect">
            <a:avLst/>
          </a:prstGeom>
        </p:spPr>
        <p:txBody>
          <a:bodyPr spcFirstLastPara="1" wrap="square" lIns="0" tIns="0" rIns="121900" bIns="0" anchor="t" anchorCtr="0">
            <a:noAutofit/>
          </a:bodyPr>
          <a:lstStyle/>
          <a:p>
            <a:r>
              <a:rPr lang="en" dirty="0"/>
              <a:t>LCMS: The Story of a Place</a:t>
            </a:r>
            <a:endParaRPr dirty="0"/>
          </a:p>
        </p:txBody>
      </p:sp>
      <p:sp>
        <p:nvSpPr>
          <p:cNvPr id="475" name="Google Shape;475;p49"/>
          <p:cNvSpPr txBox="1">
            <a:spLocks noGrp="1"/>
          </p:cNvSpPr>
          <p:nvPr>
            <p:ph type="body" idx="4294967295"/>
          </p:nvPr>
        </p:nvSpPr>
        <p:spPr>
          <a:xfrm>
            <a:off x="6454329" y="5885402"/>
            <a:ext cx="5485310" cy="444500"/>
          </a:xfrm>
          <a:prstGeom prst="rect">
            <a:avLst/>
          </a:prstGeom>
        </p:spPr>
        <p:txBody>
          <a:bodyPr spcFirstLastPara="1" wrap="square" lIns="0" tIns="0" rIns="121917" bIns="0" anchor="t" anchorCtr="0">
            <a:noAutofit/>
          </a:bodyPr>
          <a:lstStyle/>
          <a:p>
            <a:pPr marL="0" indent="0" algn="ctr">
              <a:buNone/>
            </a:pPr>
            <a:r>
              <a:rPr lang="en" sz="2133" dirty="0">
                <a:solidFill>
                  <a:schemeClr val="accent1"/>
                </a:solidFill>
              </a:rPr>
              <a:t>L</a:t>
            </a:r>
            <a:r>
              <a:rPr lang="en" sz="2133" dirty="0"/>
              <a:t>andscape </a:t>
            </a:r>
            <a:r>
              <a:rPr lang="en" sz="2133" dirty="0">
                <a:solidFill>
                  <a:schemeClr val="accent1"/>
                </a:solidFill>
              </a:rPr>
              <a:t>C</a:t>
            </a:r>
            <a:r>
              <a:rPr lang="en" sz="2133" dirty="0"/>
              <a:t>hange </a:t>
            </a:r>
            <a:r>
              <a:rPr lang="en" sz="2133" dirty="0">
                <a:solidFill>
                  <a:schemeClr val="accent1"/>
                </a:solidFill>
              </a:rPr>
              <a:t>M</a:t>
            </a:r>
            <a:r>
              <a:rPr lang="en" sz="2133" dirty="0"/>
              <a:t>onitoring </a:t>
            </a:r>
            <a:r>
              <a:rPr lang="en" sz="2133" dirty="0">
                <a:solidFill>
                  <a:schemeClr val="accent1"/>
                </a:solidFill>
              </a:rPr>
              <a:t>S</a:t>
            </a:r>
            <a:r>
              <a:rPr lang="en" sz="2133" dirty="0"/>
              <a:t>ystem</a:t>
            </a:r>
            <a:endParaRPr sz="2133" dirty="0"/>
          </a:p>
        </p:txBody>
      </p:sp>
      <p:pic>
        <p:nvPicPr>
          <p:cNvPr id="5" name="Picture 4" descr="Four images of a forest labeled at different points along a time series. An example showing how LCMS can track different change and successional states over time.">
            <a:extLst>
              <a:ext uri="{FF2B5EF4-FFF2-40B4-BE49-F238E27FC236}">
                <a16:creationId xmlns:a16="http://schemas.microsoft.com/office/drawing/2014/main" id="{D6FC76F5-0886-F074-E2C4-9544E60CC039}"/>
              </a:ext>
            </a:extLst>
          </p:cNvPr>
          <p:cNvPicPr>
            <a:picLocks noChangeAspect="1"/>
          </p:cNvPicPr>
          <p:nvPr/>
        </p:nvPicPr>
        <p:blipFill>
          <a:blip r:embed="rId3"/>
          <a:stretch>
            <a:fillRect/>
          </a:stretch>
        </p:blipFill>
        <p:spPr>
          <a:xfrm>
            <a:off x="6534742" y="1837944"/>
            <a:ext cx="5050971" cy="3657600"/>
          </a:xfrm>
          <a:prstGeom prst="rect">
            <a:avLst/>
          </a:prstGeom>
        </p:spPr>
      </p:pic>
    </p:spTree>
    <p:extLst>
      <p:ext uri="{BB962C8B-B14F-4D97-AF65-F5344CB8AC3E}">
        <p14:creationId xmlns:p14="http://schemas.microsoft.com/office/powerpoint/2010/main" val="13213097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Shape 482"/>
        <p:cNvGrpSpPr/>
        <p:nvPr/>
      </p:nvGrpSpPr>
      <p:grpSpPr>
        <a:xfrm>
          <a:off x="0" y="0"/>
          <a:ext cx="0" cy="0"/>
          <a:chOff x="0" y="0"/>
          <a:chExt cx="0" cy="0"/>
        </a:xfrm>
      </p:grpSpPr>
      <p:pic>
        <p:nvPicPr>
          <p:cNvPr id="486" name="Google Shape;486;p50"/>
          <p:cNvPicPr preferRelativeResize="0"/>
          <p:nvPr/>
        </p:nvPicPr>
        <p:blipFill rotWithShape="1">
          <a:blip r:embed="rId3">
            <a:alphaModFix/>
          </a:blip>
          <a:srcRect/>
          <a:stretch/>
        </p:blipFill>
        <p:spPr>
          <a:xfrm>
            <a:off x="1450358" y="2716983"/>
            <a:ext cx="6058133" cy="3452862"/>
          </a:xfrm>
          <a:prstGeom prst="rect">
            <a:avLst/>
          </a:prstGeom>
          <a:noFill/>
          <a:ln w="9525" cap="flat" cmpd="sng">
            <a:solidFill>
              <a:srgbClr val="323F4F"/>
            </a:solidFill>
            <a:prstDash val="solid"/>
            <a:round/>
            <a:headEnd type="none" w="sm" len="sm"/>
            <a:tailEnd type="none" w="sm" len="sm"/>
          </a:ln>
        </p:spPr>
      </p:pic>
      <p:sp>
        <p:nvSpPr>
          <p:cNvPr id="483" name="Google Shape;483;p50"/>
          <p:cNvSpPr txBox="1">
            <a:spLocks noGrp="1"/>
          </p:cNvSpPr>
          <p:nvPr>
            <p:ph type="title"/>
          </p:nvPr>
        </p:nvSpPr>
        <p:spPr>
          <a:prstGeom prst="rect">
            <a:avLst/>
          </a:prstGeom>
        </p:spPr>
        <p:txBody>
          <a:bodyPr spcFirstLastPara="1" wrap="square" lIns="0" tIns="0" rIns="0" bIns="0" anchor="b" anchorCtr="0">
            <a:noAutofit/>
          </a:bodyPr>
          <a:lstStyle/>
          <a:p>
            <a:r>
              <a:rPr lang="en" dirty="0"/>
              <a:t>Current data coverage</a:t>
            </a:r>
            <a:endParaRPr dirty="0"/>
          </a:p>
        </p:txBody>
      </p:sp>
      <p:pic>
        <p:nvPicPr>
          <p:cNvPr id="485" name="Google Shape;485;p50"/>
          <p:cNvPicPr preferRelativeResize="0"/>
          <p:nvPr/>
        </p:nvPicPr>
        <p:blipFill rotWithShape="1">
          <a:blip r:embed="rId4">
            <a:alphaModFix/>
          </a:blip>
          <a:srcRect/>
          <a:stretch/>
        </p:blipFill>
        <p:spPr>
          <a:xfrm>
            <a:off x="6045399" y="2001040"/>
            <a:ext cx="6146601" cy="3509451"/>
          </a:xfrm>
          <a:prstGeom prst="rect">
            <a:avLst/>
          </a:prstGeom>
          <a:noFill/>
          <a:ln w="9525" cap="flat" cmpd="sng">
            <a:solidFill>
              <a:srgbClr val="323F4F"/>
            </a:solidFill>
            <a:prstDash val="solid"/>
            <a:round/>
            <a:headEnd type="none" w="sm" len="sm"/>
            <a:tailEnd type="none" w="sm" len="sm"/>
          </a:ln>
        </p:spPr>
      </p:pic>
      <p:pic>
        <p:nvPicPr>
          <p:cNvPr id="487" name="Google Shape;487;p50"/>
          <p:cNvPicPr preferRelativeResize="0"/>
          <p:nvPr/>
        </p:nvPicPr>
        <p:blipFill rotWithShape="1">
          <a:blip r:embed="rId5">
            <a:alphaModFix/>
          </a:blip>
          <a:srcRect/>
          <a:stretch/>
        </p:blipFill>
        <p:spPr>
          <a:xfrm>
            <a:off x="6574458" y="4856960"/>
            <a:ext cx="4303767" cy="1487962"/>
          </a:xfrm>
          <a:prstGeom prst="rect">
            <a:avLst/>
          </a:prstGeom>
          <a:noFill/>
          <a:ln>
            <a:noFill/>
          </a:ln>
        </p:spPr>
      </p:pic>
      <p:sp>
        <p:nvSpPr>
          <p:cNvPr id="488" name="Google Shape;488;p50"/>
          <p:cNvSpPr txBox="1"/>
          <p:nvPr/>
        </p:nvSpPr>
        <p:spPr>
          <a:xfrm>
            <a:off x="7424699" y="3523226"/>
            <a:ext cx="3103600" cy="430867"/>
          </a:xfrm>
          <a:prstGeom prst="rect">
            <a:avLst/>
          </a:prstGeom>
          <a:noFill/>
          <a:ln>
            <a:noFill/>
          </a:ln>
        </p:spPr>
        <p:txBody>
          <a:bodyPr spcFirstLastPara="1" wrap="square" lIns="60950" tIns="60950" rIns="60950" bIns="60950" anchor="t" anchorCtr="0">
            <a:spAutoFit/>
          </a:bodyPr>
          <a:lstStyle/>
          <a:p>
            <a:r>
              <a:rPr lang="en" sz="2000" dirty="0">
                <a:solidFill>
                  <a:schemeClr val="bg1"/>
                </a:solidFill>
                <a:latin typeface="Helvetica" panose="020B0604020202020204" pitchFamily="34" charset="0"/>
                <a:ea typeface="Google Sans Text"/>
                <a:cs typeface="Helvetica" panose="020B0604020202020204" pitchFamily="34" charset="0"/>
                <a:sym typeface="Google Sans Text"/>
              </a:rPr>
              <a:t>Southeastern Alaska</a:t>
            </a:r>
            <a:endParaRPr sz="2000" dirty="0">
              <a:solidFill>
                <a:schemeClr val="bg1"/>
              </a:solidFill>
              <a:latin typeface="Helvetica" panose="020B0604020202020204" pitchFamily="34" charset="0"/>
              <a:ea typeface="Google Sans Text"/>
              <a:cs typeface="Helvetica" panose="020B0604020202020204" pitchFamily="34" charset="0"/>
              <a:sym typeface="Google Sans Text"/>
            </a:endParaRPr>
          </a:p>
        </p:txBody>
      </p:sp>
      <p:sp>
        <p:nvSpPr>
          <p:cNvPr id="489" name="Google Shape;489;p50"/>
          <p:cNvSpPr txBox="1"/>
          <p:nvPr/>
        </p:nvSpPr>
        <p:spPr>
          <a:xfrm>
            <a:off x="3025591" y="4249091"/>
            <a:ext cx="2145931" cy="430867"/>
          </a:xfrm>
          <a:prstGeom prst="rect">
            <a:avLst/>
          </a:prstGeom>
          <a:solidFill>
            <a:schemeClr val="bg1"/>
          </a:solidFill>
          <a:ln>
            <a:noFill/>
          </a:ln>
        </p:spPr>
        <p:txBody>
          <a:bodyPr spcFirstLastPara="1" wrap="square" lIns="60950" tIns="60950" rIns="60950" bIns="60950" anchor="t" anchorCtr="0">
            <a:spAutoFit/>
          </a:bodyPr>
          <a:lstStyle/>
          <a:p>
            <a:pPr algn="ctr"/>
            <a:r>
              <a:rPr lang="en" sz="2000" dirty="0">
                <a:solidFill>
                  <a:schemeClr val="dk1"/>
                </a:solidFill>
                <a:latin typeface="Helvetica" panose="020B0604020202020204" pitchFamily="34" charset="0"/>
                <a:ea typeface="Google Sans Text Medium"/>
                <a:cs typeface="Helvetica" panose="020B0604020202020204" pitchFamily="34" charset="0"/>
                <a:sym typeface="Google Sans Text Medium"/>
              </a:rPr>
              <a:t>Conterminous US</a:t>
            </a:r>
            <a:endParaRPr sz="2000" dirty="0">
              <a:solidFill>
                <a:schemeClr val="dk1"/>
              </a:solidFill>
              <a:latin typeface="Helvetica" panose="020B0604020202020204" pitchFamily="34" charset="0"/>
              <a:ea typeface="Google Sans Text Medium"/>
              <a:cs typeface="Helvetica" panose="020B0604020202020204" pitchFamily="34" charset="0"/>
              <a:sym typeface="Google Sans Text Medium"/>
            </a:endParaRPr>
          </a:p>
        </p:txBody>
      </p:sp>
      <p:sp>
        <p:nvSpPr>
          <p:cNvPr id="490" name="Google Shape;490;p50"/>
          <p:cNvSpPr txBox="1"/>
          <p:nvPr/>
        </p:nvSpPr>
        <p:spPr>
          <a:xfrm>
            <a:off x="6574457" y="4418832"/>
            <a:ext cx="4303767" cy="430867"/>
          </a:xfrm>
          <a:prstGeom prst="rect">
            <a:avLst/>
          </a:prstGeom>
          <a:solidFill>
            <a:srgbClr val="FFFFFF"/>
          </a:solidFill>
          <a:ln>
            <a:noFill/>
          </a:ln>
        </p:spPr>
        <p:txBody>
          <a:bodyPr spcFirstLastPara="1" wrap="square" lIns="60950" tIns="60950" rIns="60950" bIns="60950" anchor="t" anchorCtr="0">
            <a:spAutoFit/>
          </a:bodyPr>
          <a:lstStyle/>
          <a:p>
            <a:pPr algn="ctr"/>
            <a:r>
              <a:rPr lang="en" sz="2000" dirty="0">
                <a:solidFill>
                  <a:schemeClr val="dk1"/>
                </a:solidFill>
                <a:latin typeface="Helvetica" panose="020B0604020202020204" pitchFamily="34" charset="0"/>
                <a:ea typeface="Google Sans Text Medium"/>
                <a:cs typeface="Helvetica" panose="020B0604020202020204" pitchFamily="34" charset="0"/>
                <a:sym typeface="Google Sans Text Medium"/>
              </a:rPr>
              <a:t>Puerto Rico and US Virgin Islands</a:t>
            </a:r>
            <a:endParaRPr sz="2000" dirty="0">
              <a:solidFill>
                <a:schemeClr val="dk1"/>
              </a:solidFill>
              <a:latin typeface="Helvetica" panose="020B0604020202020204" pitchFamily="34" charset="0"/>
              <a:ea typeface="Google Sans Text Medium"/>
              <a:cs typeface="Helvetica" panose="020B0604020202020204" pitchFamily="34" charset="0"/>
              <a:sym typeface="Google Sans Text Medium"/>
            </a:endParaRPr>
          </a:p>
        </p:txBody>
      </p:sp>
      <p:sp>
        <p:nvSpPr>
          <p:cNvPr id="494" name="Google Shape;494;p50"/>
          <p:cNvSpPr/>
          <p:nvPr/>
        </p:nvSpPr>
        <p:spPr>
          <a:xfrm>
            <a:off x="8976499" y="3738660"/>
            <a:ext cx="94800" cy="89200"/>
          </a:xfrm>
          <a:prstGeom prst="rect">
            <a:avLst/>
          </a:prstGeom>
          <a:solidFill>
            <a:srgbClr val="28396D"/>
          </a:solidFill>
          <a:ln>
            <a:noFill/>
          </a:ln>
        </p:spPr>
        <p:txBody>
          <a:bodyPr spcFirstLastPara="1" wrap="square" lIns="60950" tIns="60950" rIns="60950" bIns="60950" anchor="ctr" anchorCtr="0">
            <a:noAutofit/>
          </a:bodyPr>
          <a:lstStyle/>
          <a:p>
            <a:pPr algn="ctr"/>
            <a:endParaRPr sz="1200">
              <a:latin typeface="Google Sans Text"/>
              <a:ea typeface="Google Sans Text"/>
              <a:cs typeface="Google Sans Text"/>
              <a:sym typeface="Google Sans Text"/>
            </a:endParaRPr>
          </a:p>
        </p:txBody>
      </p:sp>
      <p:sp>
        <p:nvSpPr>
          <p:cNvPr id="4" name="Google Shape;484;p50">
            <a:extLst>
              <a:ext uri="{FF2B5EF4-FFF2-40B4-BE49-F238E27FC236}">
                <a16:creationId xmlns:a16="http://schemas.microsoft.com/office/drawing/2014/main" id="{481E0B4E-58F3-9E2A-52EB-51E00A3B8A9D}"/>
              </a:ext>
            </a:extLst>
          </p:cNvPr>
          <p:cNvSpPr txBox="1">
            <a:spLocks noGrp="1"/>
          </p:cNvSpPr>
          <p:nvPr>
            <p:ph idx="1"/>
          </p:nvPr>
        </p:nvSpPr>
        <p:spPr>
          <a:xfrm>
            <a:off x="1833454" y="1837944"/>
            <a:ext cx="9753600" cy="3657600"/>
          </a:xfrm>
          <a:prstGeom prst="rect">
            <a:avLst/>
          </a:prstGeom>
        </p:spPr>
        <p:txBody>
          <a:bodyPr spcFirstLastPara="1" wrap="square" lIns="0" tIns="0" rIns="0" bIns="0" anchor="t" anchorCtr="0">
            <a:noAutofit/>
          </a:bodyPr>
          <a:lstStyle/>
          <a:p>
            <a:pPr marL="0" indent="0">
              <a:buNone/>
            </a:pPr>
            <a:r>
              <a:rPr lang="en" b="1" dirty="0"/>
              <a:t>1985-2022, updated annually</a:t>
            </a:r>
            <a:endParaRPr b="1"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482"/>
        <p:cNvGrpSpPr/>
        <p:nvPr/>
      </p:nvGrpSpPr>
      <p:grpSpPr>
        <a:xfrm>
          <a:off x="0" y="0"/>
          <a:ext cx="0" cy="0"/>
          <a:chOff x="0" y="0"/>
          <a:chExt cx="0" cy="0"/>
        </a:xfrm>
      </p:grpSpPr>
      <p:pic>
        <p:nvPicPr>
          <p:cNvPr id="3" name="Picture 2" descr="3 images of LCMS landcover data of the Conterminous US, Southeastern Alaska, and Puerto Rico and the US Virgin Islands">
            <a:extLst>
              <a:ext uri="{FF2B5EF4-FFF2-40B4-BE49-F238E27FC236}">
                <a16:creationId xmlns:a16="http://schemas.microsoft.com/office/drawing/2014/main" id="{E24B8581-3D17-C1E3-9C5F-2A0690BB2BF8}"/>
              </a:ext>
            </a:extLst>
          </p:cNvPr>
          <p:cNvPicPr>
            <a:picLocks noChangeAspect="1"/>
          </p:cNvPicPr>
          <p:nvPr/>
        </p:nvPicPr>
        <p:blipFill>
          <a:blip r:embed="rId3"/>
          <a:stretch>
            <a:fillRect/>
          </a:stretch>
        </p:blipFill>
        <p:spPr>
          <a:xfrm>
            <a:off x="1382232" y="1739808"/>
            <a:ext cx="10809767" cy="4717374"/>
          </a:xfrm>
          <a:prstGeom prst="rect">
            <a:avLst/>
          </a:prstGeom>
        </p:spPr>
      </p:pic>
      <p:sp>
        <p:nvSpPr>
          <p:cNvPr id="484" name="Google Shape;484;p50"/>
          <p:cNvSpPr txBox="1">
            <a:spLocks noGrp="1"/>
          </p:cNvSpPr>
          <p:nvPr>
            <p:ph idx="1"/>
          </p:nvPr>
        </p:nvSpPr>
        <p:spPr>
          <a:prstGeom prst="rect">
            <a:avLst/>
          </a:prstGeom>
        </p:spPr>
        <p:txBody>
          <a:bodyPr spcFirstLastPara="1" wrap="square" lIns="0" tIns="0" rIns="0" bIns="0" anchor="t" anchorCtr="0">
            <a:noAutofit/>
          </a:bodyPr>
          <a:lstStyle/>
          <a:p>
            <a:pPr marL="0" indent="0">
              <a:buNone/>
            </a:pPr>
            <a:r>
              <a:rPr lang="en" b="1" dirty="0"/>
              <a:t>1985-2022, updated annually</a:t>
            </a:r>
            <a:endParaRPr b="1" dirty="0"/>
          </a:p>
        </p:txBody>
      </p:sp>
      <p:sp>
        <p:nvSpPr>
          <p:cNvPr id="483" name="Google Shape;483;p50"/>
          <p:cNvSpPr txBox="1">
            <a:spLocks noGrp="1"/>
          </p:cNvSpPr>
          <p:nvPr>
            <p:ph type="title"/>
          </p:nvPr>
        </p:nvSpPr>
        <p:spPr>
          <a:prstGeom prst="rect">
            <a:avLst/>
          </a:prstGeom>
        </p:spPr>
        <p:txBody>
          <a:bodyPr spcFirstLastPara="1" wrap="square" lIns="0" tIns="0" rIns="0" bIns="0" anchor="b" anchorCtr="0">
            <a:noAutofit/>
          </a:bodyPr>
          <a:lstStyle/>
          <a:p>
            <a:r>
              <a:rPr lang="en" dirty="0"/>
              <a:t>Current data coverage</a:t>
            </a:r>
            <a:endParaRPr dirty="0"/>
          </a:p>
        </p:txBody>
      </p:sp>
    </p:spTree>
    <p:extLst>
      <p:ext uri="{BB962C8B-B14F-4D97-AF65-F5344CB8AC3E}">
        <p14:creationId xmlns:p14="http://schemas.microsoft.com/office/powerpoint/2010/main" val="28150614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482"/>
        <p:cNvGrpSpPr/>
        <p:nvPr/>
      </p:nvGrpSpPr>
      <p:grpSpPr>
        <a:xfrm>
          <a:off x="0" y="0"/>
          <a:ext cx="0" cy="0"/>
          <a:chOff x="0" y="0"/>
          <a:chExt cx="0" cy="0"/>
        </a:xfrm>
      </p:grpSpPr>
      <p:sp>
        <p:nvSpPr>
          <p:cNvPr id="484" name="Google Shape;484;p50"/>
          <p:cNvSpPr txBox="1">
            <a:spLocks noGrp="1"/>
          </p:cNvSpPr>
          <p:nvPr>
            <p:ph idx="1"/>
          </p:nvPr>
        </p:nvSpPr>
        <p:spPr>
          <a:xfrm>
            <a:off x="1833454" y="1837944"/>
            <a:ext cx="9962306" cy="3657600"/>
          </a:xfrm>
          <a:prstGeom prst="rect">
            <a:avLst/>
          </a:prstGeom>
        </p:spPr>
        <p:txBody>
          <a:bodyPr spcFirstLastPara="1" wrap="square" lIns="0" tIns="0" rIns="0" bIns="0" anchor="t" anchorCtr="0">
            <a:noAutofit/>
          </a:bodyPr>
          <a:lstStyle/>
          <a:p>
            <a:r>
              <a:rPr lang="en" b="1" dirty="0"/>
              <a:t>Change, land cover, and land use for Hawaii (ETA fall 2024)</a:t>
            </a:r>
          </a:p>
          <a:p>
            <a:r>
              <a:rPr lang="en-US" b="1" dirty="0"/>
              <a:t>Change, land cover, and land use for interior Alaska (ETA fall 2025)</a:t>
            </a:r>
          </a:p>
          <a:p>
            <a:r>
              <a:rPr lang="en-US" b="1" dirty="0"/>
              <a:t>Change attribution</a:t>
            </a:r>
          </a:p>
          <a:p>
            <a:pPr lvl="1"/>
            <a:r>
              <a:rPr lang="en-US" b="1" dirty="0"/>
              <a:t>Classes: Harvest, fire, insect/disease/climate stress, storm event, water desiccation, water inundation, drought, southern pine beetle, loss in non-treed landscapes </a:t>
            </a:r>
            <a:endParaRPr b="1" dirty="0"/>
          </a:p>
        </p:txBody>
      </p:sp>
      <p:sp>
        <p:nvSpPr>
          <p:cNvPr id="483" name="Google Shape;483;p50"/>
          <p:cNvSpPr txBox="1">
            <a:spLocks noGrp="1"/>
          </p:cNvSpPr>
          <p:nvPr>
            <p:ph type="title"/>
          </p:nvPr>
        </p:nvSpPr>
        <p:spPr>
          <a:prstGeom prst="rect">
            <a:avLst/>
          </a:prstGeom>
        </p:spPr>
        <p:txBody>
          <a:bodyPr spcFirstLastPara="1" wrap="square" lIns="0" tIns="0" rIns="0" bIns="0" anchor="b" anchorCtr="0">
            <a:noAutofit/>
          </a:bodyPr>
          <a:lstStyle/>
          <a:p>
            <a:r>
              <a:rPr lang="en" dirty="0"/>
              <a:t>Planned data coverage</a:t>
            </a:r>
            <a:endParaRPr dirty="0"/>
          </a:p>
        </p:txBody>
      </p:sp>
      <p:sp>
        <p:nvSpPr>
          <p:cNvPr id="488" name="Google Shape;488;p50"/>
          <p:cNvSpPr txBox="1"/>
          <p:nvPr/>
        </p:nvSpPr>
        <p:spPr>
          <a:xfrm>
            <a:off x="7638042" y="3043518"/>
            <a:ext cx="3103600" cy="430867"/>
          </a:xfrm>
          <a:prstGeom prst="rect">
            <a:avLst/>
          </a:prstGeom>
          <a:noFill/>
          <a:ln>
            <a:noFill/>
          </a:ln>
        </p:spPr>
        <p:txBody>
          <a:bodyPr spcFirstLastPara="1" wrap="square" lIns="60950" tIns="60950" rIns="60950" bIns="60950" anchor="t" anchorCtr="0">
            <a:spAutoFit/>
          </a:bodyPr>
          <a:lstStyle/>
          <a:p>
            <a:r>
              <a:rPr lang="en" sz="2000" dirty="0">
                <a:solidFill>
                  <a:schemeClr val="bg1"/>
                </a:solidFill>
                <a:latin typeface="Helvetica" panose="020B0604020202020204" pitchFamily="34" charset="0"/>
                <a:ea typeface="Google Sans Text"/>
                <a:cs typeface="Helvetica" panose="020B0604020202020204" pitchFamily="34" charset="0"/>
                <a:sym typeface="Google Sans Text"/>
              </a:rPr>
              <a:t>Southeastern Alaska</a:t>
            </a:r>
            <a:endParaRPr sz="2000" dirty="0">
              <a:solidFill>
                <a:schemeClr val="bg1"/>
              </a:solidFill>
              <a:latin typeface="Helvetica" panose="020B0604020202020204" pitchFamily="34" charset="0"/>
              <a:ea typeface="Google Sans Text"/>
              <a:cs typeface="Helvetica" panose="020B0604020202020204" pitchFamily="34" charset="0"/>
              <a:sym typeface="Google Sans Text"/>
            </a:endParaRPr>
          </a:p>
        </p:txBody>
      </p:sp>
    </p:spTree>
    <p:extLst>
      <p:ext uri="{BB962C8B-B14F-4D97-AF65-F5344CB8AC3E}">
        <p14:creationId xmlns:p14="http://schemas.microsoft.com/office/powerpoint/2010/main" val="1366545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498"/>
        <p:cNvGrpSpPr/>
        <p:nvPr/>
      </p:nvGrpSpPr>
      <p:grpSpPr>
        <a:xfrm>
          <a:off x="0" y="0"/>
          <a:ext cx="0" cy="0"/>
          <a:chOff x="0" y="0"/>
          <a:chExt cx="0" cy="0"/>
        </a:xfrm>
      </p:grpSpPr>
      <p:sp>
        <p:nvSpPr>
          <p:cNvPr id="500" name="Google Shape;500;p51"/>
          <p:cNvSpPr txBox="1">
            <a:spLocks noGrp="1"/>
          </p:cNvSpPr>
          <p:nvPr>
            <p:ph sz="half" idx="4294967295"/>
          </p:nvPr>
        </p:nvSpPr>
        <p:spPr>
          <a:xfrm>
            <a:off x="0" y="1838325"/>
            <a:ext cx="4694238" cy="3657600"/>
          </a:xfrm>
          <a:prstGeom prst="rect">
            <a:avLst/>
          </a:prstGeom>
        </p:spPr>
        <p:txBody>
          <a:bodyPr spcFirstLastPara="1" wrap="square" lIns="0" tIns="0" rIns="121917" bIns="0" anchor="t" anchorCtr="0">
            <a:noAutofit/>
          </a:bodyPr>
          <a:lstStyle/>
          <a:p>
            <a:r>
              <a:rPr lang="en" dirty="0">
                <a:solidFill>
                  <a:schemeClr val="bg1"/>
                </a:solidFill>
              </a:rPr>
              <a:t>For each year: 1985-2022</a:t>
            </a:r>
            <a:endParaRPr dirty="0">
              <a:solidFill>
                <a:schemeClr val="bg1"/>
              </a:solidFill>
            </a:endParaRPr>
          </a:p>
          <a:p>
            <a:r>
              <a:rPr lang="en" dirty="0">
                <a:solidFill>
                  <a:schemeClr val="bg1"/>
                </a:solidFill>
              </a:rPr>
              <a:t>For each 30m x 30m pixel </a:t>
            </a:r>
            <a:endParaRPr dirty="0">
              <a:solidFill>
                <a:schemeClr val="bg1"/>
              </a:solidFill>
            </a:endParaRPr>
          </a:p>
        </p:txBody>
      </p:sp>
      <p:sp>
        <p:nvSpPr>
          <p:cNvPr id="499" name="Google Shape;499;p51"/>
          <p:cNvSpPr txBox="1">
            <a:spLocks noGrp="1"/>
          </p:cNvSpPr>
          <p:nvPr>
            <p:ph type="title" idx="4294967295"/>
          </p:nvPr>
        </p:nvSpPr>
        <p:spPr>
          <a:xfrm>
            <a:off x="1219994" y="258989"/>
            <a:ext cx="9752012" cy="623888"/>
          </a:xfrm>
          <a:prstGeom prst="rect">
            <a:avLst/>
          </a:prstGeom>
        </p:spPr>
        <p:txBody>
          <a:bodyPr spcFirstLastPara="1" wrap="square" lIns="0" tIns="0" rIns="121900" bIns="0" anchor="t" anchorCtr="0">
            <a:noAutofit/>
          </a:bodyPr>
          <a:lstStyle/>
          <a:p>
            <a:pPr algn="ctr"/>
            <a:r>
              <a:rPr lang="en" dirty="0"/>
              <a:t>LCMS Products - Change</a:t>
            </a:r>
            <a:endParaRPr dirty="0"/>
          </a:p>
        </p:txBody>
      </p:sp>
      <p:pic>
        <p:nvPicPr>
          <p:cNvPr id="504" name="Google Shape;504;p51" descr="Map of the conterminous US with LCMS data products. Shows fast loss, slow loss, and gain. The slow loss, fast loss, and gain layers vary in color to show the year in which change occurred, from 1985-2022."/>
          <p:cNvPicPr preferRelativeResize="0"/>
          <p:nvPr/>
        </p:nvPicPr>
        <p:blipFill>
          <a:blip r:embed="rId3">
            <a:alphaModFix/>
          </a:blip>
          <a:stretch>
            <a:fillRect/>
          </a:stretch>
        </p:blipFill>
        <p:spPr>
          <a:xfrm>
            <a:off x="1532324" y="752249"/>
            <a:ext cx="9127352" cy="5539694"/>
          </a:xfrm>
          <a:prstGeom prst="rect">
            <a:avLst/>
          </a:prstGeom>
          <a:noFill/>
          <a:ln>
            <a:noFill/>
          </a:ln>
        </p:spPr>
      </p:pic>
      <p:sp>
        <p:nvSpPr>
          <p:cNvPr id="6" name="TextBox 5">
            <a:extLst>
              <a:ext uri="{FF2B5EF4-FFF2-40B4-BE49-F238E27FC236}">
                <a16:creationId xmlns:a16="http://schemas.microsoft.com/office/drawing/2014/main" id="{6312A2CA-415D-245C-DD9B-1BE81DCDE3F9}"/>
              </a:ext>
            </a:extLst>
          </p:cNvPr>
          <p:cNvSpPr txBox="1"/>
          <p:nvPr/>
        </p:nvSpPr>
        <p:spPr>
          <a:xfrm>
            <a:off x="1666863" y="5450579"/>
            <a:ext cx="3027375" cy="646331"/>
          </a:xfrm>
          <a:prstGeom prst="rect">
            <a:avLst/>
          </a:prstGeom>
          <a:noFill/>
        </p:spPr>
        <p:txBody>
          <a:bodyPr wrap="square" rtlCol="0">
            <a:spAutoFit/>
          </a:bodyPr>
          <a:lstStyle/>
          <a:p>
            <a:pPr marL="285750" indent="-285750">
              <a:buFont typeface="Arial" panose="020B0604020202020204" pitchFamily="34" charset="0"/>
              <a:buChar char="•"/>
            </a:pPr>
            <a:r>
              <a:rPr lang="en-US" b="1" dirty="0">
                <a:solidFill>
                  <a:schemeClr val="bg1"/>
                </a:solidFill>
                <a:latin typeface="Helvetica" panose="020B0604020202020204" pitchFamily="34" charset="0"/>
                <a:cs typeface="Helvetica" panose="020B0604020202020204" pitchFamily="34" charset="0"/>
              </a:rPr>
              <a:t>1985-2022</a:t>
            </a:r>
          </a:p>
          <a:p>
            <a:pPr marL="285750" indent="-285750">
              <a:buFont typeface="Arial" panose="020B0604020202020204" pitchFamily="34" charset="0"/>
              <a:buChar char="•"/>
            </a:pPr>
            <a:r>
              <a:rPr lang="en-US" b="1" dirty="0">
                <a:solidFill>
                  <a:schemeClr val="bg1"/>
                </a:solidFill>
                <a:latin typeface="Helvetica" panose="020B0604020202020204" pitchFamily="34" charset="0"/>
                <a:cs typeface="Helvetica" panose="020B0604020202020204" pitchFamily="34" charset="0"/>
              </a:rPr>
              <a:t>30m spatial resolution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08"/>
        <p:cNvGrpSpPr/>
        <p:nvPr/>
      </p:nvGrpSpPr>
      <p:grpSpPr>
        <a:xfrm>
          <a:off x="0" y="0"/>
          <a:ext cx="0" cy="0"/>
          <a:chOff x="0" y="0"/>
          <a:chExt cx="0" cy="0"/>
        </a:xfrm>
      </p:grpSpPr>
      <p:sp>
        <p:nvSpPr>
          <p:cNvPr id="509" name="Google Shape;509;p52" descr="gif showing vegetation change largely caused by timber harvest and wildfire in the Willamette National Forest, Oregon, USA, for each year from 1985-2022. In each year, there are many small scattered patches of fast loss (dark red), and many more, larger areas of gain (teal). There are a few larger loss areas after 2015, showing areas of wildfires.  &#10;"/>
          <p:cNvSpPr txBox="1">
            <a:spLocks noGrp="1"/>
          </p:cNvSpPr>
          <p:nvPr>
            <p:ph sz="half" idx="1"/>
          </p:nvPr>
        </p:nvSpPr>
        <p:spPr>
          <a:xfrm>
            <a:off x="1833454" y="1837944"/>
            <a:ext cx="4577856" cy="3657600"/>
          </a:xfrm>
          <a:prstGeom prst="rect">
            <a:avLst/>
          </a:prstGeom>
        </p:spPr>
        <p:txBody>
          <a:bodyPr spcFirstLastPara="1" wrap="square" lIns="0" tIns="0" rIns="0" bIns="0" anchor="t" anchorCtr="0">
            <a:noAutofit/>
          </a:bodyPr>
          <a:lstStyle/>
          <a:p>
            <a:pPr marL="0" indent="0">
              <a:buNone/>
            </a:pPr>
            <a:endParaRPr lang="en" dirty="0">
              <a:latin typeface="Helvetica" panose="020B0604020202020204" pitchFamily="34" charset="0"/>
              <a:ea typeface="Google Sans"/>
              <a:cs typeface="Helvetica" panose="020B0604020202020204" pitchFamily="34" charset="0"/>
              <a:sym typeface="Google Sans"/>
            </a:endParaRPr>
          </a:p>
          <a:p>
            <a:pPr marL="0" indent="0">
              <a:buNone/>
            </a:pPr>
            <a:r>
              <a:rPr lang="en-US" b="1" dirty="0">
                <a:latin typeface="Helvetica" panose="020B0604020202020204" pitchFamily="34" charset="0"/>
                <a:ea typeface="Google Sans"/>
                <a:cs typeface="Helvetica" panose="020B0604020202020204" pitchFamily="34" charset="0"/>
                <a:sym typeface="Google Sans"/>
              </a:rPr>
              <a:t>Change: Fast Loss, Slow Loss, and Gain</a:t>
            </a:r>
          </a:p>
          <a:p>
            <a:pPr marL="0" indent="0">
              <a:spcBef>
                <a:spcPts val="1333"/>
              </a:spcBef>
              <a:buNone/>
            </a:pPr>
            <a:r>
              <a:rPr lang="en" sz="2000" dirty="0">
                <a:latin typeface="Helvetica" panose="020B0604020202020204" pitchFamily="34" charset="0"/>
                <a:ea typeface="Google Sans"/>
                <a:cs typeface="Helvetica" panose="020B0604020202020204" pitchFamily="34" charset="0"/>
                <a:sym typeface="Google Sans"/>
              </a:rPr>
              <a:t>Vegetation change largely caused by timber harvest and wildfire in the Willamette National Forest, Oregon, USA.</a:t>
            </a:r>
            <a:endParaRPr sz="2000" dirty="0">
              <a:latin typeface="Helvetica" panose="020B0604020202020204" pitchFamily="34" charset="0"/>
              <a:ea typeface="Google Sans"/>
              <a:cs typeface="Helvetica" panose="020B0604020202020204" pitchFamily="34" charset="0"/>
              <a:sym typeface="Google Sans"/>
            </a:endParaRPr>
          </a:p>
        </p:txBody>
      </p:sp>
      <p:sp>
        <p:nvSpPr>
          <p:cNvPr id="2" name="Picture Placeholder 1">
            <a:extLst>
              <a:ext uri="{FF2B5EF4-FFF2-40B4-BE49-F238E27FC236}">
                <a16:creationId xmlns:a16="http://schemas.microsoft.com/office/drawing/2014/main" id="{06A47E04-5190-7991-8914-FD9A2A7BF167}"/>
              </a:ext>
            </a:extLst>
          </p:cNvPr>
          <p:cNvSpPr>
            <a:spLocks noGrp="1"/>
          </p:cNvSpPr>
          <p:nvPr>
            <p:ph type="pic" sz="quarter" idx="10"/>
          </p:nvPr>
        </p:nvSpPr>
        <p:spPr/>
        <p:txBody>
          <a:bodyPr/>
          <a:lstStyle/>
          <a:p>
            <a:endParaRPr lang="en-US"/>
          </a:p>
        </p:txBody>
      </p:sp>
      <p:sp>
        <p:nvSpPr>
          <p:cNvPr id="510" name="Google Shape;510;p52"/>
          <p:cNvSpPr txBox="1">
            <a:spLocks noGrp="1"/>
          </p:cNvSpPr>
          <p:nvPr>
            <p:ph type="title"/>
          </p:nvPr>
        </p:nvSpPr>
        <p:spPr>
          <a:prstGeom prst="rect">
            <a:avLst/>
          </a:prstGeom>
        </p:spPr>
        <p:txBody>
          <a:bodyPr spcFirstLastPara="1" wrap="square" lIns="0" tIns="0" rIns="0" bIns="0" anchor="b" anchorCtr="0">
            <a:noAutofit/>
          </a:bodyPr>
          <a:lstStyle/>
          <a:p>
            <a:r>
              <a:rPr lang="en"/>
              <a:t>LCMS Products</a:t>
            </a:r>
            <a:endParaRPr/>
          </a:p>
        </p:txBody>
      </p:sp>
      <p:pic>
        <p:nvPicPr>
          <p:cNvPr id="514" name="Google Shape;514;p52" descr="Time Lapse of LCMS Change in the Willamette National Forest. Scattered patches of gain and fast loss appear in geometric patterns across the landscape throughout the time series. Large, organic patches of fast loss occur in 2022."/>
          <p:cNvPicPr preferRelativeResize="0"/>
          <p:nvPr/>
        </p:nvPicPr>
        <p:blipFill>
          <a:blip r:embed="rId3">
            <a:alphaModFix/>
          </a:blip>
          <a:stretch>
            <a:fillRect/>
          </a:stretch>
        </p:blipFill>
        <p:spPr>
          <a:xfrm>
            <a:off x="6603139" y="774295"/>
            <a:ext cx="5588861" cy="5309412"/>
          </a:xfrm>
          <a:prstGeom prst="rect">
            <a:avLst/>
          </a:prstGeom>
          <a:noFill/>
          <a:ln>
            <a:noFill/>
          </a:ln>
        </p:spPr>
      </p:pic>
      <p:grpSp>
        <p:nvGrpSpPr>
          <p:cNvPr id="4" name="Group 3">
            <a:extLst>
              <a:ext uri="{FF2B5EF4-FFF2-40B4-BE49-F238E27FC236}">
                <a16:creationId xmlns:a16="http://schemas.microsoft.com/office/drawing/2014/main" id="{7418B3E2-D658-2087-8106-5B38831F015B}"/>
              </a:ext>
            </a:extLst>
          </p:cNvPr>
          <p:cNvGrpSpPr/>
          <p:nvPr/>
        </p:nvGrpSpPr>
        <p:grpSpPr>
          <a:xfrm>
            <a:off x="6588072" y="4887037"/>
            <a:ext cx="1774800" cy="1195995"/>
            <a:chOff x="6603139" y="5125454"/>
            <a:chExt cx="1774800" cy="1195995"/>
          </a:xfrm>
        </p:grpSpPr>
        <p:grpSp>
          <p:nvGrpSpPr>
            <p:cNvPr id="515" name="Google Shape;515;p52"/>
            <p:cNvGrpSpPr/>
            <p:nvPr/>
          </p:nvGrpSpPr>
          <p:grpSpPr>
            <a:xfrm>
              <a:off x="6603139" y="5125454"/>
              <a:ext cx="1774800" cy="1195995"/>
              <a:chOff x="4640375" y="7937358"/>
              <a:chExt cx="2662200" cy="1793993"/>
            </a:xfrm>
          </p:grpSpPr>
          <p:sp>
            <p:nvSpPr>
              <p:cNvPr id="516" name="Google Shape;516;p52"/>
              <p:cNvSpPr/>
              <p:nvPr/>
            </p:nvSpPr>
            <p:spPr>
              <a:xfrm>
                <a:off x="4640375" y="7937358"/>
                <a:ext cx="2662200" cy="1793993"/>
              </a:xfrm>
              <a:prstGeom prst="rect">
                <a:avLst/>
              </a:prstGeom>
              <a:solidFill>
                <a:srgbClr val="D6D1CA"/>
              </a:solidFill>
              <a:ln w="9525" cap="flat" cmpd="sng">
                <a:solidFill>
                  <a:srgbClr val="9E9E9E"/>
                </a:solidFill>
                <a:prstDash val="solid"/>
                <a:round/>
                <a:headEnd type="none" w="sm" len="sm"/>
                <a:tailEnd type="none" w="sm" len="sm"/>
              </a:ln>
            </p:spPr>
            <p:txBody>
              <a:bodyPr spcFirstLastPara="1" wrap="square" lIns="60950" tIns="60950" rIns="60950" bIns="60950" anchor="ctr" anchorCtr="0">
                <a:noAutofit/>
              </a:bodyPr>
              <a:lstStyle/>
              <a:p>
                <a:pPr algn="ctr"/>
                <a:endParaRPr sz="1200">
                  <a:latin typeface="Google Sans Text"/>
                  <a:ea typeface="Google Sans Text"/>
                  <a:cs typeface="Google Sans Text"/>
                  <a:sym typeface="Google Sans Text"/>
                </a:endParaRPr>
              </a:p>
            </p:txBody>
          </p:sp>
          <p:sp>
            <p:nvSpPr>
              <p:cNvPr id="517" name="Google Shape;517;p52"/>
              <p:cNvSpPr txBox="1"/>
              <p:nvPr/>
            </p:nvSpPr>
            <p:spPr>
              <a:xfrm>
                <a:off x="5386850" y="8324100"/>
                <a:ext cx="1808400" cy="1138200"/>
              </a:xfrm>
              <a:prstGeom prst="rect">
                <a:avLst/>
              </a:prstGeom>
              <a:noFill/>
              <a:ln>
                <a:noFill/>
              </a:ln>
            </p:spPr>
            <p:txBody>
              <a:bodyPr spcFirstLastPara="1" wrap="square" lIns="60950" tIns="60950" rIns="60950" bIns="60950" anchor="t" anchorCtr="0">
                <a:noAutofit/>
              </a:bodyPr>
              <a:lstStyle/>
              <a:p>
                <a:r>
                  <a:rPr lang="en" sz="1600" dirty="0">
                    <a:latin typeface="Helvetica" panose="020B0604020202020204" pitchFamily="34" charset="0"/>
                    <a:ea typeface="Google Sans Text Medium"/>
                    <a:cs typeface="Helvetica" panose="020B0604020202020204" pitchFamily="34" charset="0"/>
                    <a:sym typeface="Google Sans Text Medium"/>
                  </a:rPr>
                  <a:t>Slow Loss</a:t>
                </a:r>
                <a:endParaRPr sz="1600" dirty="0">
                  <a:latin typeface="Helvetica" panose="020B0604020202020204" pitchFamily="34" charset="0"/>
                  <a:ea typeface="Google Sans Text Medium"/>
                  <a:cs typeface="Helvetica" panose="020B0604020202020204" pitchFamily="34" charset="0"/>
                  <a:sym typeface="Google Sans Text Medium"/>
                </a:endParaRPr>
              </a:p>
              <a:p>
                <a:r>
                  <a:rPr lang="en" sz="1600" dirty="0">
                    <a:latin typeface="Helvetica" panose="020B0604020202020204" pitchFamily="34" charset="0"/>
                    <a:ea typeface="Google Sans Text Medium"/>
                    <a:cs typeface="Helvetica" panose="020B0604020202020204" pitchFamily="34" charset="0"/>
                    <a:sym typeface="Google Sans Text Medium"/>
                  </a:rPr>
                  <a:t>Fast Loss</a:t>
                </a:r>
                <a:endParaRPr sz="1600" dirty="0">
                  <a:latin typeface="Helvetica" panose="020B0604020202020204" pitchFamily="34" charset="0"/>
                  <a:ea typeface="Google Sans Text Medium"/>
                  <a:cs typeface="Helvetica" panose="020B0604020202020204" pitchFamily="34" charset="0"/>
                  <a:sym typeface="Google Sans Text Medium"/>
                </a:endParaRPr>
              </a:p>
              <a:p>
                <a:r>
                  <a:rPr lang="en" sz="1600" dirty="0">
                    <a:latin typeface="Helvetica" panose="020B0604020202020204" pitchFamily="34" charset="0"/>
                    <a:ea typeface="Google Sans Text Medium"/>
                    <a:cs typeface="Helvetica" panose="020B0604020202020204" pitchFamily="34" charset="0"/>
                    <a:sym typeface="Google Sans Text Medium"/>
                  </a:rPr>
                  <a:t>Gain</a:t>
                </a:r>
                <a:endParaRPr sz="1600" dirty="0">
                  <a:latin typeface="Helvetica" panose="020B0604020202020204" pitchFamily="34" charset="0"/>
                  <a:ea typeface="Google Sans Text Medium"/>
                  <a:cs typeface="Helvetica" panose="020B0604020202020204" pitchFamily="34" charset="0"/>
                  <a:sym typeface="Google Sans Text Medium"/>
                </a:endParaRPr>
              </a:p>
            </p:txBody>
          </p:sp>
          <p:sp>
            <p:nvSpPr>
              <p:cNvPr id="518" name="Google Shape;518;p52"/>
              <p:cNvSpPr/>
              <p:nvPr/>
            </p:nvSpPr>
            <p:spPr>
              <a:xfrm>
                <a:off x="4858200" y="8462981"/>
                <a:ext cx="415200" cy="269100"/>
              </a:xfrm>
              <a:prstGeom prst="rect">
                <a:avLst/>
              </a:prstGeom>
              <a:solidFill>
                <a:srgbClr val="F39268"/>
              </a:solidFill>
              <a:ln w="9525" cap="flat" cmpd="sng">
                <a:solidFill>
                  <a:schemeClr val="dk2"/>
                </a:solidFill>
                <a:prstDash val="solid"/>
                <a:round/>
                <a:headEnd type="none" w="sm" len="sm"/>
                <a:tailEnd type="none" w="sm" len="sm"/>
              </a:ln>
            </p:spPr>
            <p:txBody>
              <a:bodyPr spcFirstLastPara="1" wrap="square" lIns="60950" tIns="60950" rIns="60950" bIns="60950" anchor="ctr" anchorCtr="0">
                <a:noAutofit/>
              </a:bodyPr>
              <a:lstStyle/>
              <a:p>
                <a:pPr algn="ctr"/>
                <a:endParaRPr sz="1200">
                  <a:latin typeface="Google Sans Text"/>
                  <a:ea typeface="Google Sans Text"/>
                  <a:cs typeface="Google Sans Text"/>
                  <a:sym typeface="Google Sans Text"/>
                </a:endParaRPr>
              </a:p>
            </p:txBody>
          </p:sp>
          <p:sp>
            <p:nvSpPr>
              <p:cNvPr id="519" name="Google Shape;519;p52"/>
              <p:cNvSpPr/>
              <p:nvPr/>
            </p:nvSpPr>
            <p:spPr>
              <a:xfrm>
                <a:off x="4858200" y="8828107"/>
                <a:ext cx="415200" cy="269100"/>
              </a:xfrm>
              <a:prstGeom prst="rect">
                <a:avLst/>
              </a:prstGeom>
              <a:solidFill>
                <a:srgbClr val="D54309"/>
              </a:solidFill>
              <a:ln w="9525" cap="flat" cmpd="sng">
                <a:solidFill>
                  <a:schemeClr val="dk2"/>
                </a:solidFill>
                <a:prstDash val="solid"/>
                <a:round/>
                <a:headEnd type="none" w="sm" len="sm"/>
                <a:tailEnd type="none" w="sm" len="sm"/>
              </a:ln>
            </p:spPr>
            <p:txBody>
              <a:bodyPr spcFirstLastPara="1" wrap="square" lIns="60950" tIns="60950" rIns="60950" bIns="60950" anchor="ctr" anchorCtr="0">
                <a:noAutofit/>
              </a:bodyPr>
              <a:lstStyle/>
              <a:p>
                <a:pPr algn="ctr"/>
                <a:endParaRPr sz="1200">
                  <a:latin typeface="Google Sans Text"/>
                  <a:ea typeface="Google Sans Text"/>
                  <a:cs typeface="Google Sans Text"/>
                  <a:sym typeface="Google Sans Text"/>
                </a:endParaRPr>
              </a:p>
            </p:txBody>
          </p:sp>
          <p:sp>
            <p:nvSpPr>
              <p:cNvPr id="520" name="Google Shape;520;p52"/>
              <p:cNvSpPr/>
              <p:nvPr/>
            </p:nvSpPr>
            <p:spPr>
              <a:xfrm>
                <a:off x="4858200" y="9193225"/>
                <a:ext cx="415200" cy="269100"/>
              </a:xfrm>
              <a:prstGeom prst="rect">
                <a:avLst/>
              </a:prstGeom>
              <a:solidFill>
                <a:srgbClr val="00A398"/>
              </a:solidFill>
              <a:ln w="9525" cap="flat" cmpd="sng">
                <a:solidFill>
                  <a:schemeClr val="dk2"/>
                </a:solidFill>
                <a:prstDash val="solid"/>
                <a:round/>
                <a:headEnd type="none" w="sm" len="sm"/>
                <a:tailEnd type="none" w="sm" len="sm"/>
              </a:ln>
            </p:spPr>
            <p:txBody>
              <a:bodyPr spcFirstLastPara="1" wrap="square" lIns="60950" tIns="60950" rIns="60950" bIns="60950" anchor="ctr" anchorCtr="0">
                <a:noAutofit/>
              </a:bodyPr>
              <a:lstStyle/>
              <a:p>
                <a:pPr algn="ctr"/>
                <a:endParaRPr sz="1200">
                  <a:latin typeface="Google Sans Text"/>
                  <a:ea typeface="Google Sans Text"/>
                  <a:cs typeface="Google Sans Text"/>
                  <a:sym typeface="Google Sans Text"/>
                </a:endParaRPr>
              </a:p>
            </p:txBody>
          </p:sp>
        </p:grpSp>
        <p:sp>
          <p:nvSpPr>
            <p:cNvPr id="3" name="TextBox 2">
              <a:extLst>
                <a:ext uri="{FF2B5EF4-FFF2-40B4-BE49-F238E27FC236}">
                  <a16:creationId xmlns:a16="http://schemas.microsoft.com/office/drawing/2014/main" id="{0D944B0C-55E7-C2D2-8C2E-18223A800F41}"/>
                </a:ext>
              </a:extLst>
            </p:cNvPr>
            <p:cNvSpPr txBox="1"/>
            <p:nvPr/>
          </p:nvSpPr>
          <p:spPr>
            <a:xfrm>
              <a:off x="6672152" y="5136723"/>
              <a:ext cx="1031051" cy="369332"/>
            </a:xfrm>
            <a:prstGeom prst="rect">
              <a:avLst/>
            </a:prstGeom>
            <a:noFill/>
          </p:spPr>
          <p:txBody>
            <a:bodyPr wrap="none" rtlCol="0">
              <a:spAutoFit/>
            </a:bodyPr>
            <a:lstStyle/>
            <a:p>
              <a:r>
                <a:rPr lang="en-US" b="1" dirty="0">
                  <a:latin typeface="Helvetica" panose="020B0604020202020204" pitchFamily="34" charset="0"/>
                  <a:cs typeface="Helvetica" panose="020B0604020202020204" pitchFamily="34" charset="0"/>
                </a:rPr>
                <a:t>Change</a:t>
              </a:r>
            </a:p>
          </p:txBody>
        </p:sp>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524"/>
        <p:cNvGrpSpPr/>
        <p:nvPr/>
      </p:nvGrpSpPr>
      <p:grpSpPr>
        <a:xfrm>
          <a:off x="0" y="0"/>
          <a:ext cx="0" cy="0"/>
          <a:chOff x="0" y="0"/>
          <a:chExt cx="0" cy="0"/>
        </a:xfrm>
      </p:grpSpPr>
      <p:pic>
        <p:nvPicPr>
          <p:cNvPr id="530" name="Google Shape;530;p53" descr="Time Lapse of LCMS Change over the Rocky Mountains from 1985-2022. The slow loss appears starting in 2006 and the area expands until the mid 2010s, when the area of slow loss stabilizes. Small patches of fast loss are visible intermittently throughout the time series, with very large areas of slow loss in 2021."/>
          <p:cNvPicPr preferRelativeResize="0"/>
          <p:nvPr/>
        </p:nvPicPr>
        <p:blipFill>
          <a:blip r:embed="rId3">
            <a:alphaModFix/>
          </a:blip>
          <a:stretch>
            <a:fillRect/>
          </a:stretch>
        </p:blipFill>
        <p:spPr>
          <a:xfrm>
            <a:off x="6465722" y="774295"/>
            <a:ext cx="5726278" cy="5308737"/>
          </a:xfrm>
          <a:prstGeom prst="rect">
            <a:avLst/>
          </a:prstGeom>
          <a:noFill/>
          <a:ln>
            <a:noFill/>
          </a:ln>
        </p:spPr>
      </p:pic>
      <p:sp>
        <p:nvSpPr>
          <p:cNvPr id="525" name="Google Shape;525;p53"/>
          <p:cNvSpPr txBox="1">
            <a:spLocks noGrp="1"/>
          </p:cNvSpPr>
          <p:nvPr>
            <p:ph sz="half" idx="1"/>
          </p:nvPr>
        </p:nvSpPr>
        <p:spPr>
          <a:xfrm>
            <a:off x="1833454" y="1837944"/>
            <a:ext cx="4454734" cy="3657600"/>
          </a:xfrm>
          <a:prstGeom prst="rect">
            <a:avLst/>
          </a:prstGeom>
        </p:spPr>
        <p:txBody>
          <a:bodyPr spcFirstLastPara="1" wrap="square" lIns="0" tIns="0" rIns="0" bIns="0" anchor="t" anchorCtr="0">
            <a:noAutofit/>
          </a:bodyPr>
          <a:lstStyle/>
          <a:p>
            <a:pPr marL="0" indent="0">
              <a:buNone/>
            </a:pPr>
            <a:endParaRPr lang="en" dirty="0">
              <a:latin typeface="Helvetica" panose="020B0604020202020204" pitchFamily="34" charset="0"/>
              <a:ea typeface="Google Sans"/>
              <a:cs typeface="Helvetica" panose="020B0604020202020204" pitchFamily="34" charset="0"/>
              <a:sym typeface="Google Sans"/>
            </a:endParaRPr>
          </a:p>
          <a:p>
            <a:pPr marL="0" indent="0">
              <a:buNone/>
            </a:pPr>
            <a:r>
              <a:rPr lang="en" b="1" dirty="0">
                <a:latin typeface="Helvetica" panose="020B0604020202020204" pitchFamily="34" charset="0"/>
                <a:ea typeface="Google Sans"/>
                <a:cs typeface="Helvetica" panose="020B0604020202020204" pitchFamily="34" charset="0"/>
                <a:sym typeface="Google Sans"/>
              </a:rPr>
              <a:t>Change: Fast Loss, Slow Loss, and Gain</a:t>
            </a:r>
            <a:endParaRPr b="1" dirty="0">
              <a:latin typeface="Helvetica" panose="020B0604020202020204" pitchFamily="34" charset="0"/>
              <a:ea typeface="Google Sans"/>
              <a:cs typeface="Helvetica" panose="020B0604020202020204" pitchFamily="34" charset="0"/>
              <a:sym typeface="Google Sans"/>
            </a:endParaRPr>
          </a:p>
          <a:p>
            <a:pPr marL="0" indent="0">
              <a:spcBef>
                <a:spcPts val="1333"/>
              </a:spcBef>
              <a:buNone/>
            </a:pPr>
            <a:r>
              <a:rPr lang="en" sz="2000" dirty="0">
                <a:latin typeface="Helvetica" panose="020B0604020202020204" pitchFamily="34" charset="0"/>
                <a:ea typeface="Google Sans"/>
                <a:cs typeface="Helvetica" panose="020B0604020202020204" pitchFamily="34" charset="0"/>
                <a:sym typeface="Google Sans"/>
              </a:rPr>
              <a:t>Changes from insects, disease, and wildfire, Colorado, USA.</a:t>
            </a:r>
            <a:endParaRPr sz="2000" dirty="0">
              <a:latin typeface="Helvetica" panose="020B0604020202020204" pitchFamily="34" charset="0"/>
              <a:ea typeface="Google Sans"/>
              <a:cs typeface="Helvetica" panose="020B0604020202020204" pitchFamily="34" charset="0"/>
              <a:sym typeface="Google Sans"/>
            </a:endParaRPr>
          </a:p>
        </p:txBody>
      </p:sp>
      <p:sp>
        <p:nvSpPr>
          <p:cNvPr id="526" name="Google Shape;526;p53"/>
          <p:cNvSpPr txBox="1">
            <a:spLocks noGrp="1"/>
          </p:cNvSpPr>
          <p:nvPr>
            <p:ph type="title"/>
          </p:nvPr>
        </p:nvSpPr>
        <p:spPr>
          <a:prstGeom prst="rect">
            <a:avLst/>
          </a:prstGeom>
        </p:spPr>
        <p:txBody>
          <a:bodyPr spcFirstLastPara="1" wrap="square" lIns="0" tIns="0" rIns="0" bIns="0" anchor="b" anchorCtr="0">
            <a:noAutofit/>
          </a:bodyPr>
          <a:lstStyle/>
          <a:p>
            <a:r>
              <a:rPr lang="en" dirty="0"/>
              <a:t>LCMS Products</a:t>
            </a:r>
            <a:endParaRPr dirty="0"/>
          </a:p>
        </p:txBody>
      </p:sp>
      <p:grpSp>
        <p:nvGrpSpPr>
          <p:cNvPr id="21" name="Group 20">
            <a:extLst>
              <a:ext uri="{FF2B5EF4-FFF2-40B4-BE49-F238E27FC236}">
                <a16:creationId xmlns:a16="http://schemas.microsoft.com/office/drawing/2014/main" id="{1DCC9BF9-A83D-38B3-7B20-C4E771F00192}"/>
              </a:ext>
            </a:extLst>
          </p:cNvPr>
          <p:cNvGrpSpPr/>
          <p:nvPr/>
        </p:nvGrpSpPr>
        <p:grpSpPr>
          <a:xfrm>
            <a:off x="6588072" y="4887037"/>
            <a:ext cx="1774800" cy="1195995"/>
            <a:chOff x="6603139" y="5125454"/>
            <a:chExt cx="1774800" cy="1195995"/>
          </a:xfrm>
        </p:grpSpPr>
        <p:grpSp>
          <p:nvGrpSpPr>
            <p:cNvPr id="22" name="Google Shape;515;p52">
              <a:extLst>
                <a:ext uri="{FF2B5EF4-FFF2-40B4-BE49-F238E27FC236}">
                  <a16:creationId xmlns:a16="http://schemas.microsoft.com/office/drawing/2014/main" id="{71EB139F-6E46-D9FA-981B-8077F3A2EEBA}"/>
                </a:ext>
              </a:extLst>
            </p:cNvPr>
            <p:cNvGrpSpPr/>
            <p:nvPr/>
          </p:nvGrpSpPr>
          <p:grpSpPr>
            <a:xfrm>
              <a:off x="6603139" y="5125454"/>
              <a:ext cx="1774800" cy="1195995"/>
              <a:chOff x="4640375" y="7937358"/>
              <a:chExt cx="2662200" cy="1793993"/>
            </a:xfrm>
          </p:grpSpPr>
          <p:sp>
            <p:nvSpPr>
              <p:cNvPr id="24" name="Google Shape;516;p52">
                <a:extLst>
                  <a:ext uri="{FF2B5EF4-FFF2-40B4-BE49-F238E27FC236}">
                    <a16:creationId xmlns:a16="http://schemas.microsoft.com/office/drawing/2014/main" id="{231C87D2-21CB-C68A-ECA7-A38ECD4A38F4}"/>
                  </a:ext>
                </a:extLst>
              </p:cNvPr>
              <p:cNvSpPr/>
              <p:nvPr/>
            </p:nvSpPr>
            <p:spPr>
              <a:xfrm>
                <a:off x="4640375" y="7937358"/>
                <a:ext cx="2662200" cy="1793993"/>
              </a:xfrm>
              <a:prstGeom prst="rect">
                <a:avLst/>
              </a:prstGeom>
              <a:solidFill>
                <a:srgbClr val="D6D1CA"/>
              </a:solidFill>
              <a:ln w="9525" cap="flat" cmpd="sng">
                <a:solidFill>
                  <a:srgbClr val="9E9E9E"/>
                </a:solidFill>
                <a:prstDash val="solid"/>
                <a:round/>
                <a:headEnd type="none" w="sm" len="sm"/>
                <a:tailEnd type="none" w="sm" len="sm"/>
              </a:ln>
            </p:spPr>
            <p:txBody>
              <a:bodyPr spcFirstLastPara="1" wrap="square" lIns="60950" tIns="60950" rIns="60950" bIns="60950" anchor="ctr" anchorCtr="0">
                <a:noAutofit/>
              </a:bodyPr>
              <a:lstStyle/>
              <a:p>
                <a:pPr algn="ctr"/>
                <a:endParaRPr sz="1200">
                  <a:latin typeface="Google Sans Text"/>
                  <a:ea typeface="Google Sans Text"/>
                  <a:cs typeface="Google Sans Text"/>
                  <a:sym typeface="Google Sans Text"/>
                </a:endParaRPr>
              </a:p>
            </p:txBody>
          </p:sp>
          <p:sp>
            <p:nvSpPr>
              <p:cNvPr id="25" name="Google Shape;517;p52">
                <a:extLst>
                  <a:ext uri="{FF2B5EF4-FFF2-40B4-BE49-F238E27FC236}">
                    <a16:creationId xmlns:a16="http://schemas.microsoft.com/office/drawing/2014/main" id="{F68E20B8-A473-1F94-6189-F4C024C6EE37}"/>
                  </a:ext>
                </a:extLst>
              </p:cNvPr>
              <p:cNvSpPr txBox="1"/>
              <p:nvPr/>
            </p:nvSpPr>
            <p:spPr>
              <a:xfrm>
                <a:off x="5386850" y="8324100"/>
                <a:ext cx="1808400" cy="1138200"/>
              </a:xfrm>
              <a:prstGeom prst="rect">
                <a:avLst/>
              </a:prstGeom>
              <a:noFill/>
              <a:ln>
                <a:noFill/>
              </a:ln>
            </p:spPr>
            <p:txBody>
              <a:bodyPr spcFirstLastPara="1" wrap="square" lIns="60950" tIns="60950" rIns="60950" bIns="60950" anchor="t" anchorCtr="0">
                <a:noAutofit/>
              </a:bodyPr>
              <a:lstStyle/>
              <a:p>
                <a:r>
                  <a:rPr lang="en" sz="1600" dirty="0">
                    <a:latin typeface="Helvetica" panose="020B0604020202020204" pitchFamily="34" charset="0"/>
                    <a:ea typeface="Google Sans Text Medium"/>
                    <a:cs typeface="Helvetica" panose="020B0604020202020204" pitchFamily="34" charset="0"/>
                    <a:sym typeface="Google Sans Text Medium"/>
                  </a:rPr>
                  <a:t>Slow Loss</a:t>
                </a:r>
                <a:endParaRPr sz="1600" dirty="0">
                  <a:latin typeface="Helvetica" panose="020B0604020202020204" pitchFamily="34" charset="0"/>
                  <a:ea typeface="Google Sans Text Medium"/>
                  <a:cs typeface="Helvetica" panose="020B0604020202020204" pitchFamily="34" charset="0"/>
                  <a:sym typeface="Google Sans Text Medium"/>
                </a:endParaRPr>
              </a:p>
              <a:p>
                <a:r>
                  <a:rPr lang="en" sz="1600" dirty="0">
                    <a:latin typeface="Helvetica" panose="020B0604020202020204" pitchFamily="34" charset="0"/>
                    <a:ea typeface="Google Sans Text Medium"/>
                    <a:cs typeface="Helvetica" panose="020B0604020202020204" pitchFamily="34" charset="0"/>
                    <a:sym typeface="Google Sans Text Medium"/>
                  </a:rPr>
                  <a:t>Fast Loss</a:t>
                </a:r>
                <a:endParaRPr sz="1600" dirty="0">
                  <a:latin typeface="Helvetica" panose="020B0604020202020204" pitchFamily="34" charset="0"/>
                  <a:ea typeface="Google Sans Text Medium"/>
                  <a:cs typeface="Helvetica" panose="020B0604020202020204" pitchFamily="34" charset="0"/>
                  <a:sym typeface="Google Sans Text Medium"/>
                </a:endParaRPr>
              </a:p>
              <a:p>
                <a:r>
                  <a:rPr lang="en" sz="1600" dirty="0">
                    <a:latin typeface="Helvetica" panose="020B0604020202020204" pitchFamily="34" charset="0"/>
                    <a:ea typeface="Google Sans Text Medium"/>
                    <a:cs typeface="Helvetica" panose="020B0604020202020204" pitchFamily="34" charset="0"/>
                    <a:sym typeface="Google Sans Text Medium"/>
                  </a:rPr>
                  <a:t>Gain</a:t>
                </a:r>
                <a:endParaRPr sz="1600" dirty="0">
                  <a:latin typeface="Helvetica" panose="020B0604020202020204" pitchFamily="34" charset="0"/>
                  <a:ea typeface="Google Sans Text Medium"/>
                  <a:cs typeface="Helvetica" panose="020B0604020202020204" pitchFamily="34" charset="0"/>
                  <a:sym typeface="Google Sans Text Medium"/>
                </a:endParaRPr>
              </a:p>
            </p:txBody>
          </p:sp>
          <p:sp>
            <p:nvSpPr>
              <p:cNvPr id="26" name="Google Shape;518;p52">
                <a:extLst>
                  <a:ext uri="{FF2B5EF4-FFF2-40B4-BE49-F238E27FC236}">
                    <a16:creationId xmlns:a16="http://schemas.microsoft.com/office/drawing/2014/main" id="{B2AFC5F9-432C-7479-EE8F-C8F8FDE0C933}"/>
                  </a:ext>
                </a:extLst>
              </p:cNvPr>
              <p:cNvSpPr/>
              <p:nvPr/>
            </p:nvSpPr>
            <p:spPr>
              <a:xfrm>
                <a:off x="4858200" y="8462981"/>
                <a:ext cx="415200" cy="269100"/>
              </a:xfrm>
              <a:prstGeom prst="rect">
                <a:avLst/>
              </a:prstGeom>
              <a:solidFill>
                <a:srgbClr val="F39268"/>
              </a:solidFill>
              <a:ln w="9525" cap="flat" cmpd="sng">
                <a:solidFill>
                  <a:schemeClr val="dk2"/>
                </a:solidFill>
                <a:prstDash val="solid"/>
                <a:round/>
                <a:headEnd type="none" w="sm" len="sm"/>
                <a:tailEnd type="none" w="sm" len="sm"/>
              </a:ln>
            </p:spPr>
            <p:txBody>
              <a:bodyPr spcFirstLastPara="1" wrap="square" lIns="60950" tIns="60950" rIns="60950" bIns="60950" anchor="ctr" anchorCtr="0">
                <a:noAutofit/>
              </a:bodyPr>
              <a:lstStyle/>
              <a:p>
                <a:pPr algn="ctr"/>
                <a:endParaRPr sz="1200">
                  <a:latin typeface="Google Sans Text"/>
                  <a:ea typeface="Google Sans Text"/>
                  <a:cs typeface="Google Sans Text"/>
                  <a:sym typeface="Google Sans Text"/>
                </a:endParaRPr>
              </a:p>
            </p:txBody>
          </p:sp>
          <p:sp>
            <p:nvSpPr>
              <p:cNvPr id="27" name="Google Shape;519;p52">
                <a:extLst>
                  <a:ext uri="{FF2B5EF4-FFF2-40B4-BE49-F238E27FC236}">
                    <a16:creationId xmlns:a16="http://schemas.microsoft.com/office/drawing/2014/main" id="{4F039F0D-5543-A0FA-0013-D10B17EC32EF}"/>
                  </a:ext>
                </a:extLst>
              </p:cNvPr>
              <p:cNvSpPr/>
              <p:nvPr/>
            </p:nvSpPr>
            <p:spPr>
              <a:xfrm>
                <a:off x="4858200" y="8828107"/>
                <a:ext cx="415200" cy="269100"/>
              </a:xfrm>
              <a:prstGeom prst="rect">
                <a:avLst/>
              </a:prstGeom>
              <a:solidFill>
                <a:srgbClr val="D54309"/>
              </a:solidFill>
              <a:ln w="9525" cap="flat" cmpd="sng">
                <a:solidFill>
                  <a:schemeClr val="dk2"/>
                </a:solidFill>
                <a:prstDash val="solid"/>
                <a:round/>
                <a:headEnd type="none" w="sm" len="sm"/>
                <a:tailEnd type="none" w="sm" len="sm"/>
              </a:ln>
            </p:spPr>
            <p:txBody>
              <a:bodyPr spcFirstLastPara="1" wrap="square" lIns="60950" tIns="60950" rIns="60950" bIns="60950" anchor="ctr" anchorCtr="0">
                <a:noAutofit/>
              </a:bodyPr>
              <a:lstStyle/>
              <a:p>
                <a:pPr algn="ctr"/>
                <a:endParaRPr sz="1200">
                  <a:latin typeface="Google Sans Text"/>
                  <a:ea typeface="Google Sans Text"/>
                  <a:cs typeface="Google Sans Text"/>
                  <a:sym typeface="Google Sans Text"/>
                </a:endParaRPr>
              </a:p>
            </p:txBody>
          </p:sp>
          <p:sp>
            <p:nvSpPr>
              <p:cNvPr id="28" name="Google Shape;520;p52">
                <a:extLst>
                  <a:ext uri="{FF2B5EF4-FFF2-40B4-BE49-F238E27FC236}">
                    <a16:creationId xmlns:a16="http://schemas.microsoft.com/office/drawing/2014/main" id="{80F81B5F-E238-86AC-6890-48D3C1CA07B3}"/>
                  </a:ext>
                </a:extLst>
              </p:cNvPr>
              <p:cNvSpPr/>
              <p:nvPr/>
            </p:nvSpPr>
            <p:spPr>
              <a:xfrm>
                <a:off x="4858200" y="9193225"/>
                <a:ext cx="415200" cy="269100"/>
              </a:xfrm>
              <a:prstGeom prst="rect">
                <a:avLst/>
              </a:prstGeom>
              <a:solidFill>
                <a:srgbClr val="00A398"/>
              </a:solidFill>
              <a:ln w="9525" cap="flat" cmpd="sng">
                <a:solidFill>
                  <a:schemeClr val="dk2"/>
                </a:solidFill>
                <a:prstDash val="solid"/>
                <a:round/>
                <a:headEnd type="none" w="sm" len="sm"/>
                <a:tailEnd type="none" w="sm" len="sm"/>
              </a:ln>
            </p:spPr>
            <p:txBody>
              <a:bodyPr spcFirstLastPara="1" wrap="square" lIns="60950" tIns="60950" rIns="60950" bIns="60950" anchor="ctr" anchorCtr="0">
                <a:noAutofit/>
              </a:bodyPr>
              <a:lstStyle/>
              <a:p>
                <a:pPr algn="ctr"/>
                <a:endParaRPr sz="1200">
                  <a:latin typeface="Google Sans Text"/>
                  <a:ea typeface="Google Sans Text"/>
                  <a:cs typeface="Google Sans Text"/>
                  <a:sym typeface="Google Sans Text"/>
                </a:endParaRPr>
              </a:p>
            </p:txBody>
          </p:sp>
        </p:grpSp>
        <p:sp>
          <p:nvSpPr>
            <p:cNvPr id="23" name="TextBox 22">
              <a:extLst>
                <a:ext uri="{FF2B5EF4-FFF2-40B4-BE49-F238E27FC236}">
                  <a16:creationId xmlns:a16="http://schemas.microsoft.com/office/drawing/2014/main" id="{8510C175-C32B-B850-DBD3-255AB28FE05F}"/>
                </a:ext>
              </a:extLst>
            </p:cNvPr>
            <p:cNvSpPr txBox="1"/>
            <p:nvPr/>
          </p:nvSpPr>
          <p:spPr>
            <a:xfrm>
              <a:off x="6672152" y="5136723"/>
              <a:ext cx="1031051" cy="369332"/>
            </a:xfrm>
            <a:prstGeom prst="rect">
              <a:avLst/>
            </a:prstGeom>
            <a:noFill/>
          </p:spPr>
          <p:txBody>
            <a:bodyPr wrap="none" rtlCol="0">
              <a:spAutoFit/>
            </a:bodyPr>
            <a:lstStyle/>
            <a:p>
              <a:r>
                <a:rPr lang="en-US" b="1" dirty="0">
                  <a:latin typeface="Helvetica" panose="020B0604020202020204" pitchFamily="34" charset="0"/>
                  <a:cs typeface="Helvetica" panose="020B0604020202020204" pitchFamily="34" charset="0"/>
                </a:rPr>
                <a:t>Change</a:t>
              </a:r>
            </a:p>
          </p:txBody>
        </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540"/>
        <p:cNvGrpSpPr/>
        <p:nvPr/>
      </p:nvGrpSpPr>
      <p:grpSpPr>
        <a:xfrm>
          <a:off x="0" y="0"/>
          <a:ext cx="0" cy="0"/>
          <a:chOff x="0" y="0"/>
          <a:chExt cx="0" cy="0"/>
        </a:xfrm>
      </p:grpSpPr>
      <p:sp>
        <p:nvSpPr>
          <p:cNvPr id="541" name="Google Shape;541;p54"/>
          <p:cNvSpPr txBox="1">
            <a:spLocks noGrp="1"/>
          </p:cNvSpPr>
          <p:nvPr>
            <p:ph sz="half" idx="1"/>
          </p:nvPr>
        </p:nvSpPr>
        <p:spPr>
          <a:prstGeom prst="rect">
            <a:avLst/>
          </a:prstGeom>
        </p:spPr>
        <p:txBody>
          <a:bodyPr spcFirstLastPara="1" wrap="square" lIns="0" tIns="0" rIns="0" bIns="0" anchor="t" anchorCtr="0">
            <a:noAutofit/>
          </a:bodyPr>
          <a:lstStyle/>
          <a:p>
            <a:pPr marL="0" indent="0">
              <a:buNone/>
            </a:pPr>
            <a:endParaRPr lang="en" dirty="0">
              <a:latin typeface="Helvetica" panose="020B0604020202020204" pitchFamily="34" charset="0"/>
              <a:ea typeface="Google Sans"/>
              <a:cs typeface="Helvetica" panose="020B0604020202020204" pitchFamily="34" charset="0"/>
              <a:sym typeface="Google Sans"/>
            </a:endParaRPr>
          </a:p>
          <a:p>
            <a:pPr marL="0" indent="0">
              <a:buNone/>
            </a:pPr>
            <a:r>
              <a:rPr lang="en" b="1" dirty="0">
                <a:latin typeface="Helvetica" panose="020B0604020202020204" pitchFamily="34" charset="0"/>
                <a:ea typeface="Google Sans"/>
                <a:cs typeface="Helvetica" panose="020B0604020202020204" pitchFamily="34" charset="0"/>
                <a:sym typeface="Google Sans"/>
              </a:rPr>
              <a:t>Land Cover</a:t>
            </a:r>
          </a:p>
          <a:p>
            <a:pPr marL="0" indent="0">
              <a:buNone/>
            </a:pPr>
            <a:r>
              <a:rPr lang="en" sz="2000" dirty="0">
                <a:latin typeface="Helvetica" panose="020B0604020202020204" pitchFamily="34" charset="0"/>
                <a:ea typeface="Google Sans"/>
                <a:cs typeface="Helvetica" panose="020B0604020202020204" pitchFamily="34" charset="0"/>
                <a:sym typeface="Google Sans"/>
              </a:rPr>
              <a:t>Decrease in size of Great Salt Lake, Utah, USA.</a:t>
            </a:r>
            <a:endParaRPr sz="2000" dirty="0">
              <a:latin typeface="Helvetica" panose="020B0604020202020204" pitchFamily="34" charset="0"/>
              <a:ea typeface="Google Sans"/>
              <a:cs typeface="Helvetica" panose="020B0604020202020204" pitchFamily="34" charset="0"/>
              <a:sym typeface="Google Sans"/>
            </a:endParaRPr>
          </a:p>
        </p:txBody>
      </p:sp>
      <p:sp>
        <p:nvSpPr>
          <p:cNvPr id="542" name="Google Shape;542;p54"/>
          <p:cNvSpPr txBox="1">
            <a:spLocks noGrp="1"/>
          </p:cNvSpPr>
          <p:nvPr>
            <p:ph type="title"/>
          </p:nvPr>
        </p:nvSpPr>
        <p:spPr>
          <a:prstGeom prst="rect">
            <a:avLst/>
          </a:prstGeom>
        </p:spPr>
        <p:txBody>
          <a:bodyPr spcFirstLastPara="1" wrap="square" lIns="0" tIns="0" rIns="0" bIns="0" anchor="b" anchorCtr="0">
            <a:noAutofit/>
          </a:bodyPr>
          <a:lstStyle/>
          <a:p>
            <a:r>
              <a:rPr lang="en"/>
              <a:t>LCMS Products</a:t>
            </a:r>
            <a:endParaRPr/>
          </a:p>
        </p:txBody>
      </p:sp>
      <p:pic>
        <p:nvPicPr>
          <p:cNvPr id="547" name="Google Shape;547;p54" descr="Time Lapse of LCMS Land Cover over the Great Salt lake from 1985-2022. Shows the area of Water gradually shrinking and being replaced by barren &amp; impervious land cover. "/>
          <p:cNvPicPr preferRelativeResize="0"/>
          <p:nvPr/>
        </p:nvPicPr>
        <p:blipFill>
          <a:blip r:embed="rId3">
            <a:alphaModFix/>
          </a:blip>
          <a:stretch>
            <a:fillRect/>
          </a:stretch>
        </p:blipFill>
        <p:spPr>
          <a:xfrm>
            <a:off x="6893134" y="10"/>
            <a:ext cx="5298867" cy="6521681"/>
          </a:xfrm>
          <a:prstGeom prst="rect">
            <a:avLst/>
          </a:prstGeom>
          <a:noFill/>
          <a:ln>
            <a:noFill/>
          </a:ln>
        </p:spPr>
      </p:pic>
      <p:pic>
        <p:nvPicPr>
          <p:cNvPr id="546" name="Google Shape;546;p54"/>
          <p:cNvPicPr preferRelativeResize="0"/>
          <p:nvPr/>
        </p:nvPicPr>
        <p:blipFill rotWithShape="1">
          <a:blip r:embed="rId4">
            <a:alphaModFix/>
          </a:blip>
          <a:srcRect/>
          <a:stretch/>
        </p:blipFill>
        <p:spPr>
          <a:xfrm>
            <a:off x="6893133" y="3839455"/>
            <a:ext cx="2408521" cy="2719962"/>
          </a:xfrm>
          <a:prstGeom prst="rect">
            <a:avLst/>
          </a:prstGeom>
          <a:noFill/>
          <a:ln w="9525" cap="flat" cmpd="sng">
            <a:solidFill>
              <a:srgbClr val="323F4F"/>
            </a:solidFill>
            <a:prstDash val="solid"/>
            <a:round/>
            <a:headEnd type="none" w="sm" len="sm"/>
            <a:tailEnd type="none" w="sm" len="sm"/>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551"/>
        <p:cNvGrpSpPr/>
        <p:nvPr/>
      </p:nvGrpSpPr>
      <p:grpSpPr>
        <a:xfrm>
          <a:off x="0" y="0"/>
          <a:ext cx="0" cy="0"/>
          <a:chOff x="0" y="0"/>
          <a:chExt cx="0" cy="0"/>
        </a:xfrm>
      </p:grpSpPr>
      <p:pic>
        <p:nvPicPr>
          <p:cNvPr id="552" name="Google Shape;552;p55" descr="Time Lapse showing LCMS Land Use over Las Vegas, Nevada from 1985 to 2022. The Developed Land cover class expands with each passing year into areas that were previously Rangeland."/>
          <p:cNvPicPr preferRelativeResize="0"/>
          <p:nvPr/>
        </p:nvPicPr>
        <p:blipFill>
          <a:blip r:embed="rId3">
            <a:alphaModFix/>
          </a:blip>
          <a:stretch>
            <a:fillRect/>
          </a:stretch>
        </p:blipFill>
        <p:spPr>
          <a:xfrm>
            <a:off x="5834743" y="389436"/>
            <a:ext cx="6357258" cy="6079128"/>
          </a:xfrm>
          <a:prstGeom prst="rect">
            <a:avLst/>
          </a:prstGeom>
          <a:noFill/>
          <a:ln>
            <a:noFill/>
          </a:ln>
        </p:spPr>
      </p:pic>
      <p:sp>
        <p:nvSpPr>
          <p:cNvPr id="553" name="Google Shape;553;p55"/>
          <p:cNvSpPr txBox="1">
            <a:spLocks noGrp="1"/>
          </p:cNvSpPr>
          <p:nvPr>
            <p:ph sz="half" idx="1"/>
          </p:nvPr>
        </p:nvSpPr>
        <p:spPr>
          <a:xfrm>
            <a:off x="1833454" y="1837944"/>
            <a:ext cx="3903317" cy="3657600"/>
          </a:xfrm>
          <a:prstGeom prst="rect">
            <a:avLst/>
          </a:prstGeom>
        </p:spPr>
        <p:txBody>
          <a:bodyPr spcFirstLastPara="1" wrap="square" lIns="0" tIns="0" rIns="0" bIns="0" anchor="t" anchorCtr="0">
            <a:noAutofit/>
          </a:bodyPr>
          <a:lstStyle/>
          <a:p>
            <a:pPr marL="0" indent="0">
              <a:buNone/>
            </a:pPr>
            <a:endParaRPr lang="en" dirty="0">
              <a:latin typeface="Helvetica" panose="020B0604020202020204" pitchFamily="34" charset="0"/>
              <a:ea typeface="Google Sans"/>
              <a:cs typeface="Helvetica" panose="020B0604020202020204" pitchFamily="34" charset="0"/>
              <a:sym typeface="Google Sans"/>
            </a:endParaRPr>
          </a:p>
          <a:p>
            <a:pPr marL="0" indent="0">
              <a:buNone/>
            </a:pPr>
            <a:r>
              <a:rPr lang="en" b="1" dirty="0">
                <a:latin typeface="Helvetica" panose="020B0604020202020204" pitchFamily="34" charset="0"/>
                <a:ea typeface="Google Sans"/>
                <a:cs typeface="Helvetica" panose="020B0604020202020204" pitchFamily="34" charset="0"/>
                <a:sym typeface="Google Sans"/>
              </a:rPr>
              <a:t>Land Use</a:t>
            </a:r>
            <a:endParaRPr b="1" dirty="0">
              <a:latin typeface="Helvetica" panose="020B0604020202020204" pitchFamily="34" charset="0"/>
              <a:ea typeface="Google Sans"/>
              <a:cs typeface="Helvetica" panose="020B0604020202020204" pitchFamily="34" charset="0"/>
              <a:sym typeface="Google Sans"/>
            </a:endParaRPr>
          </a:p>
          <a:p>
            <a:pPr marL="0" indent="0">
              <a:spcBef>
                <a:spcPts val="1333"/>
              </a:spcBef>
              <a:buNone/>
            </a:pPr>
            <a:r>
              <a:rPr lang="en" sz="2000" dirty="0">
                <a:latin typeface="Helvetica" panose="020B0604020202020204" pitchFamily="34" charset="0"/>
                <a:ea typeface="Google Sans"/>
                <a:cs typeface="Helvetica" panose="020B0604020202020204" pitchFamily="34" charset="0"/>
                <a:sym typeface="Google Sans"/>
              </a:rPr>
              <a:t>Urban expansion in Las Vegas, Nevada, USA.</a:t>
            </a:r>
            <a:endParaRPr sz="2000" dirty="0">
              <a:latin typeface="Helvetica" panose="020B0604020202020204" pitchFamily="34" charset="0"/>
              <a:ea typeface="Google Sans"/>
              <a:cs typeface="Helvetica" panose="020B0604020202020204" pitchFamily="34" charset="0"/>
              <a:sym typeface="Google Sans"/>
            </a:endParaRPr>
          </a:p>
        </p:txBody>
      </p:sp>
      <p:sp>
        <p:nvSpPr>
          <p:cNvPr id="554" name="Google Shape;554;p55"/>
          <p:cNvSpPr txBox="1">
            <a:spLocks noGrp="1"/>
          </p:cNvSpPr>
          <p:nvPr>
            <p:ph type="title"/>
          </p:nvPr>
        </p:nvSpPr>
        <p:spPr>
          <a:prstGeom prst="rect">
            <a:avLst/>
          </a:prstGeom>
        </p:spPr>
        <p:txBody>
          <a:bodyPr spcFirstLastPara="1" wrap="square" lIns="0" tIns="0" rIns="0" bIns="0" anchor="b" anchorCtr="0">
            <a:noAutofit/>
          </a:bodyPr>
          <a:lstStyle/>
          <a:p>
            <a:r>
              <a:rPr lang="en"/>
              <a:t>LCMS Products</a:t>
            </a:r>
            <a:endParaRPr/>
          </a:p>
        </p:txBody>
      </p:sp>
      <p:pic>
        <p:nvPicPr>
          <p:cNvPr id="555" name="Google Shape;555;p55"/>
          <p:cNvPicPr preferRelativeResize="0"/>
          <p:nvPr/>
        </p:nvPicPr>
        <p:blipFill rotWithShape="1">
          <a:blip r:embed="rId4">
            <a:alphaModFix/>
          </a:blip>
          <a:srcRect/>
          <a:stretch/>
        </p:blipFill>
        <p:spPr>
          <a:xfrm>
            <a:off x="5834743" y="4925496"/>
            <a:ext cx="2094050" cy="1545867"/>
          </a:xfrm>
          <a:prstGeom prst="rect">
            <a:avLst/>
          </a:prstGeom>
          <a:noFill/>
          <a:ln w="9525" cap="flat" cmpd="sng">
            <a:solidFill>
              <a:srgbClr val="323F4F"/>
            </a:solidFill>
            <a:prstDash val="solid"/>
            <a:round/>
            <a:headEnd type="none" w="sm" len="sm"/>
            <a:tailEnd type="none" w="sm" len="sm"/>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562"/>
        <p:cNvGrpSpPr/>
        <p:nvPr/>
      </p:nvGrpSpPr>
      <p:grpSpPr>
        <a:xfrm>
          <a:off x="0" y="0"/>
          <a:ext cx="0" cy="0"/>
          <a:chOff x="0" y="0"/>
          <a:chExt cx="0" cy="0"/>
        </a:xfrm>
      </p:grpSpPr>
      <p:sp>
        <p:nvSpPr>
          <p:cNvPr id="563" name="Google Shape;563;p56"/>
          <p:cNvSpPr txBox="1">
            <a:spLocks noGrp="1"/>
          </p:cNvSpPr>
          <p:nvPr>
            <p:ph sz="half" idx="1"/>
          </p:nvPr>
        </p:nvSpPr>
        <p:spPr>
          <a:xfrm>
            <a:off x="1833454" y="1837944"/>
            <a:ext cx="3435232" cy="3657600"/>
          </a:xfrm>
          <a:prstGeom prst="rect">
            <a:avLst/>
          </a:prstGeom>
        </p:spPr>
        <p:txBody>
          <a:bodyPr spcFirstLastPara="1" wrap="square" lIns="0" tIns="0" rIns="0" bIns="0" anchor="t" anchorCtr="0">
            <a:noAutofit/>
          </a:bodyPr>
          <a:lstStyle/>
          <a:p>
            <a:pPr marL="0" indent="0">
              <a:buNone/>
            </a:pPr>
            <a:endParaRPr lang="en" dirty="0">
              <a:latin typeface="Helvetica" panose="020B0604020202020204" pitchFamily="34" charset="0"/>
              <a:ea typeface="Google Sans"/>
              <a:cs typeface="Helvetica" panose="020B0604020202020204" pitchFamily="34" charset="0"/>
              <a:sym typeface="Google Sans"/>
            </a:endParaRPr>
          </a:p>
          <a:p>
            <a:pPr marL="0" indent="0">
              <a:buNone/>
            </a:pPr>
            <a:r>
              <a:rPr lang="en" dirty="0">
                <a:latin typeface="Helvetica" panose="020B0604020202020204" pitchFamily="34" charset="0"/>
                <a:ea typeface="Google Sans"/>
                <a:cs typeface="Helvetica" panose="020B0604020202020204" pitchFamily="34" charset="0"/>
                <a:sym typeface="Google Sans"/>
              </a:rPr>
              <a:t>Data access</a:t>
            </a:r>
            <a:endParaRPr dirty="0">
              <a:latin typeface="Helvetica" panose="020B0604020202020204" pitchFamily="34" charset="0"/>
              <a:ea typeface="Google Sans"/>
              <a:cs typeface="Helvetica" panose="020B0604020202020204" pitchFamily="34" charset="0"/>
              <a:sym typeface="Google Sans"/>
            </a:endParaRPr>
          </a:p>
          <a:p>
            <a:pPr marL="0" indent="0">
              <a:spcBef>
                <a:spcPts val="1333"/>
              </a:spcBef>
              <a:buNone/>
            </a:pPr>
            <a:r>
              <a:rPr lang="en" sz="2000" dirty="0">
                <a:latin typeface="Helvetica" panose="020B0604020202020204" pitchFamily="34" charset="0"/>
                <a:ea typeface="Google Sans"/>
                <a:cs typeface="Helvetica" panose="020B0604020202020204" pitchFamily="34" charset="0"/>
                <a:sym typeface="Google Sans"/>
              </a:rPr>
              <a:t>LCMS products for CONUS, Southeastern Alaska, Puerto Rico, and the US Virgin Islands are available in the GEE Data Catalog.</a:t>
            </a:r>
            <a:endParaRPr sz="2000" dirty="0">
              <a:latin typeface="Helvetica" panose="020B0604020202020204" pitchFamily="34" charset="0"/>
              <a:ea typeface="Google Sans"/>
              <a:cs typeface="Helvetica" panose="020B0604020202020204" pitchFamily="34" charset="0"/>
              <a:sym typeface="Google Sans"/>
            </a:endParaRPr>
          </a:p>
        </p:txBody>
      </p:sp>
      <p:sp>
        <p:nvSpPr>
          <p:cNvPr id="2" name="Picture Placeholder 1">
            <a:extLst>
              <a:ext uri="{FF2B5EF4-FFF2-40B4-BE49-F238E27FC236}">
                <a16:creationId xmlns:a16="http://schemas.microsoft.com/office/drawing/2014/main" id="{AA93B5C1-BC0F-EA56-1524-6927FC21D9C8}"/>
              </a:ext>
            </a:extLst>
          </p:cNvPr>
          <p:cNvSpPr>
            <a:spLocks noGrp="1"/>
          </p:cNvSpPr>
          <p:nvPr>
            <p:ph type="pic" sz="quarter" idx="10"/>
          </p:nvPr>
        </p:nvSpPr>
        <p:spPr/>
        <p:txBody>
          <a:bodyPr/>
          <a:lstStyle/>
          <a:p>
            <a:endParaRPr lang="en-US"/>
          </a:p>
        </p:txBody>
      </p:sp>
      <p:sp>
        <p:nvSpPr>
          <p:cNvPr id="564" name="Google Shape;564;p56"/>
          <p:cNvSpPr txBox="1">
            <a:spLocks noGrp="1"/>
          </p:cNvSpPr>
          <p:nvPr>
            <p:ph type="title"/>
          </p:nvPr>
        </p:nvSpPr>
        <p:spPr>
          <a:prstGeom prst="rect">
            <a:avLst/>
          </a:prstGeom>
        </p:spPr>
        <p:txBody>
          <a:bodyPr spcFirstLastPara="1" wrap="square" lIns="0" tIns="0" rIns="0" bIns="0" anchor="b" anchorCtr="0">
            <a:noAutofit/>
          </a:bodyPr>
          <a:lstStyle/>
          <a:p>
            <a:r>
              <a:rPr lang="en"/>
              <a:t>LCMS Products</a:t>
            </a:r>
            <a:endParaRPr/>
          </a:p>
        </p:txBody>
      </p:sp>
      <p:pic>
        <p:nvPicPr>
          <p:cNvPr id="565" name="Google Shape;565;p56"/>
          <p:cNvPicPr preferRelativeResize="0"/>
          <p:nvPr/>
        </p:nvPicPr>
        <p:blipFill>
          <a:blip r:embed="rId3">
            <a:alphaModFix/>
          </a:blip>
          <a:stretch>
            <a:fillRect/>
          </a:stretch>
        </p:blipFill>
        <p:spPr>
          <a:xfrm>
            <a:off x="5358137" y="489857"/>
            <a:ext cx="6833863" cy="5878286"/>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Shape 584"/>
        <p:cNvGrpSpPr/>
        <p:nvPr/>
      </p:nvGrpSpPr>
      <p:grpSpPr>
        <a:xfrm>
          <a:off x="0" y="0"/>
          <a:ext cx="0" cy="0"/>
          <a:chOff x="0" y="0"/>
          <a:chExt cx="0" cy="0"/>
        </a:xfrm>
      </p:grpSpPr>
      <p:sp>
        <p:nvSpPr>
          <p:cNvPr id="586" name="Google Shape;586;p58"/>
          <p:cNvSpPr txBox="1">
            <a:spLocks noGrp="1"/>
          </p:cNvSpPr>
          <p:nvPr>
            <p:ph sz="half" idx="1"/>
          </p:nvPr>
        </p:nvSpPr>
        <p:spPr>
          <a:xfrm>
            <a:off x="2975795" y="1805871"/>
            <a:ext cx="1382711" cy="627797"/>
          </a:xfrm>
          <a:prstGeom prst="rect">
            <a:avLst/>
          </a:prstGeom>
        </p:spPr>
        <p:txBody>
          <a:bodyPr spcFirstLastPara="1" wrap="square" lIns="0" tIns="0" rIns="121917" bIns="0" anchor="t" anchorCtr="0">
            <a:noAutofit/>
          </a:bodyPr>
          <a:lstStyle/>
          <a:p>
            <a:pPr marL="0" indent="0" algn="ctr">
              <a:buNone/>
            </a:pPr>
            <a:r>
              <a:rPr lang="en" sz="2200" dirty="0">
                <a:latin typeface="Helvetica" panose="020B0604020202020204" pitchFamily="34" charset="0"/>
                <a:ea typeface="Google Sans Medium"/>
                <a:cs typeface="Helvetica" panose="020B0604020202020204" pitchFamily="34" charset="0"/>
                <a:sym typeface="Google Sans Medium"/>
              </a:rPr>
              <a:t>Landsat</a:t>
            </a:r>
            <a:endParaRPr sz="2200" dirty="0">
              <a:latin typeface="Helvetica" panose="020B0604020202020204" pitchFamily="34" charset="0"/>
              <a:cs typeface="Helvetica" panose="020B0604020202020204" pitchFamily="34" charset="0"/>
            </a:endParaRPr>
          </a:p>
          <a:p>
            <a:pPr marL="0" indent="0">
              <a:spcBef>
                <a:spcPts val="1333"/>
              </a:spcBef>
              <a:buNone/>
            </a:pPr>
            <a:endParaRPr sz="2200" dirty="0">
              <a:latin typeface="Helvetica" panose="020B0604020202020204" pitchFamily="34" charset="0"/>
              <a:cs typeface="Helvetica" panose="020B0604020202020204" pitchFamily="34" charset="0"/>
            </a:endParaRPr>
          </a:p>
        </p:txBody>
      </p:sp>
      <p:sp>
        <p:nvSpPr>
          <p:cNvPr id="587" name="Google Shape;587;p58"/>
          <p:cNvSpPr txBox="1">
            <a:spLocks noGrp="1"/>
          </p:cNvSpPr>
          <p:nvPr>
            <p:ph sz="half" idx="2"/>
          </p:nvPr>
        </p:nvSpPr>
        <p:spPr>
          <a:xfrm>
            <a:off x="8057559" y="1805871"/>
            <a:ext cx="1689357" cy="775234"/>
          </a:xfrm>
          <a:prstGeom prst="rect">
            <a:avLst/>
          </a:prstGeom>
        </p:spPr>
        <p:txBody>
          <a:bodyPr spcFirstLastPara="1" wrap="square" lIns="0" tIns="0" rIns="121917" bIns="0" anchor="t" anchorCtr="0">
            <a:noAutofit/>
          </a:bodyPr>
          <a:lstStyle/>
          <a:p>
            <a:pPr marL="0" indent="0" algn="ctr">
              <a:buNone/>
            </a:pPr>
            <a:r>
              <a:rPr lang="en" sz="2200" dirty="0">
                <a:latin typeface="Helvetica" panose="020B0604020202020204" pitchFamily="34" charset="0"/>
                <a:ea typeface="Google Sans Medium"/>
                <a:cs typeface="Helvetica" panose="020B0604020202020204" pitchFamily="34" charset="0"/>
                <a:sym typeface="Google Sans Medium"/>
              </a:rPr>
              <a:t>Sentinel-2</a:t>
            </a:r>
            <a:endParaRPr sz="2200" dirty="0">
              <a:latin typeface="Helvetica" panose="020B0604020202020204" pitchFamily="34" charset="0"/>
              <a:cs typeface="Helvetica" panose="020B0604020202020204" pitchFamily="34" charset="0"/>
            </a:endParaRPr>
          </a:p>
          <a:p>
            <a:pPr marL="0" indent="0" algn="ctr">
              <a:spcBef>
                <a:spcPts val="1333"/>
              </a:spcBef>
              <a:buNone/>
            </a:pPr>
            <a:endParaRPr sz="2200" dirty="0">
              <a:latin typeface="Helvetica" panose="020B0604020202020204" pitchFamily="34" charset="0"/>
              <a:cs typeface="Helvetica" panose="020B0604020202020204" pitchFamily="34" charset="0"/>
            </a:endParaRPr>
          </a:p>
          <a:p>
            <a:pPr marL="0" indent="0" algn="ctr">
              <a:buNone/>
            </a:pPr>
            <a:endParaRPr sz="2200" dirty="0">
              <a:latin typeface="Helvetica" panose="020B0604020202020204" pitchFamily="34" charset="0"/>
              <a:cs typeface="Helvetica" panose="020B0604020202020204" pitchFamily="34" charset="0"/>
            </a:endParaRPr>
          </a:p>
        </p:txBody>
      </p:sp>
      <p:sp>
        <p:nvSpPr>
          <p:cNvPr id="585" name="Google Shape;585;p58"/>
          <p:cNvSpPr txBox="1">
            <a:spLocks noGrp="1"/>
          </p:cNvSpPr>
          <p:nvPr>
            <p:ph type="title"/>
          </p:nvPr>
        </p:nvSpPr>
        <p:spPr>
          <a:prstGeom prst="rect">
            <a:avLst/>
          </a:prstGeom>
        </p:spPr>
        <p:txBody>
          <a:bodyPr spcFirstLastPara="1" wrap="square" lIns="0" tIns="0" rIns="121900" bIns="0" anchor="t" anchorCtr="0">
            <a:noAutofit/>
          </a:bodyPr>
          <a:lstStyle/>
          <a:p>
            <a:r>
              <a:rPr lang="en"/>
              <a:t>Satellite Data Record</a:t>
            </a:r>
            <a:endParaRPr/>
          </a:p>
        </p:txBody>
      </p:sp>
      <p:grpSp>
        <p:nvGrpSpPr>
          <p:cNvPr id="588" name="Google Shape;588;p58"/>
          <p:cNvGrpSpPr/>
          <p:nvPr/>
        </p:nvGrpSpPr>
        <p:grpSpPr>
          <a:xfrm>
            <a:off x="1397851" y="2416589"/>
            <a:ext cx="9734231" cy="3937981"/>
            <a:chOff x="807198" y="2419889"/>
            <a:chExt cx="7584327" cy="3068238"/>
          </a:xfrm>
        </p:grpSpPr>
        <p:pic>
          <p:nvPicPr>
            <p:cNvPr id="589" name="Google Shape;589;p58" descr="Sentinel-2"/>
            <p:cNvPicPr preferRelativeResize="0"/>
            <p:nvPr/>
          </p:nvPicPr>
          <p:blipFill rotWithShape="1">
            <a:blip r:embed="rId3">
              <a:alphaModFix/>
            </a:blip>
            <a:srcRect t="13119"/>
            <a:stretch/>
          </p:blipFill>
          <p:spPr>
            <a:xfrm>
              <a:off x="4927728" y="2419889"/>
              <a:ext cx="3463797" cy="1692743"/>
            </a:xfrm>
            <a:prstGeom prst="rect">
              <a:avLst/>
            </a:prstGeom>
            <a:noFill/>
            <a:ln w="9525" cap="flat" cmpd="sng">
              <a:solidFill>
                <a:srgbClr val="323F4F"/>
              </a:solidFill>
              <a:prstDash val="solid"/>
              <a:round/>
              <a:headEnd type="none" w="sm" len="sm"/>
              <a:tailEnd type="none" w="sm" len="sm"/>
            </a:ln>
          </p:spPr>
        </p:pic>
        <p:pic>
          <p:nvPicPr>
            <p:cNvPr id="590" name="Google Shape;590;p58" descr="Landsat-8 Illustration Above Earth"/>
            <p:cNvPicPr preferRelativeResize="0"/>
            <p:nvPr/>
          </p:nvPicPr>
          <p:blipFill rotWithShape="1">
            <a:blip r:embed="rId4">
              <a:alphaModFix/>
            </a:blip>
            <a:srcRect/>
            <a:stretch/>
          </p:blipFill>
          <p:spPr>
            <a:xfrm>
              <a:off x="807198" y="2433196"/>
              <a:ext cx="3536204" cy="1679436"/>
            </a:xfrm>
            <a:prstGeom prst="rect">
              <a:avLst/>
            </a:prstGeom>
            <a:noFill/>
            <a:ln w="9525" cap="flat" cmpd="sng">
              <a:solidFill>
                <a:srgbClr val="323F4F"/>
              </a:solidFill>
              <a:prstDash val="solid"/>
              <a:round/>
              <a:headEnd type="none" w="sm" len="sm"/>
              <a:tailEnd type="none" w="sm" len="sm"/>
            </a:ln>
          </p:spPr>
        </p:pic>
        <p:grpSp>
          <p:nvGrpSpPr>
            <p:cNvPr id="591" name="Google Shape;591;p58"/>
            <p:cNvGrpSpPr/>
            <p:nvPr/>
          </p:nvGrpSpPr>
          <p:grpSpPr>
            <a:xfrm>
              <a:off x="1211402" y="3400008"/>
              <a:ext cx="1953574" cy="2088119"/>
              <a:chOff x="1000704" y="2667663"/>
              <a:chExt cx="3789669" cy="3996400"/>
            </a:xfrm>
          </p:grpSpPr>
          <p:grpSp>
            <p:nvGrpSpPr>
              <p:cNvPr id="592" name="Google Shape;592;p58"/>
              <p:cNvGrpSpPr/>
              <p:nvPr/>
            </p:nvGrpSpPr>
            <p:grpSpPr>
              <a:xfrm>
                <a:off x="1000704" y="3171042"/>
                <a:ext cx="3789669" cy="3493021"/>
                <a:chOff x="1000704" y="3171042"/>
                <a:chExt cx="3789669" cy="3493021"/>
              </a:xfrm>
            </p:grpSpPr>
            <p:grpSp>
              <p:nvGrpSpPr>
                <p:cNvPr id="593" name="Google Shape;593;p58"/>
                <p:cNvGrpSpPr/>
                <p:nvPr/>
              </p:nvGrpSpPr>
              <p:grpSpPr>
                <a:xfrm>
                  <a:off x="1000704" y="3171042"/>
                  <a:ext cx="3789669" cy="3493021"/>
                  <a:chOff x="2263962" y="2597628"/>
                  <a:chExt cx="4168136" cy="3732658"/>
                </a:xfrm>
              </p:grpSpPr>
              <p:pic>
                <p:nvPicPr>
                  <p:cNvPr id="594" name="Google Shape;594;p58"/>
                  <p:cNvPicPr preferRelativeResize="0"/>
                  <p:nvPr/>
                </p:nvPicPr>
                <p:blipFill rotWithShape="1">
                  <a:blip r:embed="rId5">
                    <a:alphaModFix/>
                  </a:blip>
                  <a:srcRect/>
                  <a:stretch/>
                </p:blipFill>
                <p:spPr>
                  <a:xfrm>
                    <a:off x="2263962" y="2597628"/>
                    <a:ext cx="4168136" cy="3732658"/>
                  </a:xfrm>
                  <a:prstGeom prst="rect">
                    <a:avLst/>
                  </a:prstGeom>
                  <a:noFill/>
                  <a:ln w="9525" cap="flat" cmpd="sng">
                    <a:solidFill>
                      <a:srgbClr val="323F4F"/>
                    </a:solidFill>
                    <a:prstDash val="solid"/>
                    <a:round/>
                    <a:headEnd type="none" w="sm" len="sm"/>
                    <a:tailEnd type="none" w="sm" len="sm"/>
                  </a:ln>
                </p:spPr>
              </p:pic>
              <p:sp>
                <p:nvSpPr>
                  <p:cNvPr id="595" name="Google Shape;595;p58"/>
                  <p:cNvSpPr/>
                  <p:nvPr/>
                </p:nvSpPr>
                <p:spPr>
                  <a:xfrm rot="-495425">
                    <a:off x="3553762" y="3879976"/>
                    <a:ext cx="1282596" cy="1276572"/>
                  </a:xfrm>
                  <a:prstGeom prst="rect">
                    <a:avLst/>
                  </a:prstGeom>
                  <a:noFill/>
                  <a:ln w="22225" cap="flat" cmpd="sng">
                    <a:solidFill>
                      <a:srgbClr val="FFFFFF"/>
                    </a:solidFill>
                    <a:prstDash val="solid"/>
                    <a:round/>
                    <a:headEnd type="none" w="sm" len="sm"/>
                    <a:tailEnd type="none" w="sm" len="sm"/>
                  </a:ln>
                </p:spPr>
                <p:txBody>
                  <a:bodyPr spcFirstLastPara="1" wrap="square" lIns="60950" tIns="30467" rIns="60950" bIns="30467" anchor="t" anchorCtr="0">
                    <a:noAutofit/>
                  </a:bodyPr>
                  <a:lstStyle/>
                  <a:p>
                    <a:pPr algn="ctr">
                      <a:buClr>
                        <a:srgbClr val="323F4F"/>
                      </a:buClr>
                      <a:buSzPts val="1800"/>
                    </a:pPr>
                    <a:endParaRPr sz="1200">
                      <a:solidFill>
                        <a:srgbClr val="323F4F"/>
                      </a:solidFill>
                      <a:latin typeface="Arial"/>
                      <a:ea typeface="Arial"/>
                      <a:cs typeface="Arial"/>
                      <a:sym typeface="Arial"/>
                    </a:endParaRPr>
                  </a:p>
                </p:txBody>
              </p:sp>
            </p:grpSp>
            <p:sp>
              <p:nvSpPr>
                <p:cNvPr id="596" name="Google Shape;596;p58"/>
                <p:cNvSpPr txBox="1"/>
                <p:nvPr/>
              </p:nvSpPr>
              <p:spPr>
                <a:xfrm rot="21051880">
                  <a:off x="2600241" y="5631333"/>
                  <a:ext cx="682778" cy="367120"/>
                </a:xfrm>
                <a:prstGeom prst="rect">
                  <a:avLst/>
                </a:prstGeom>
                <a:noFill/>
                <a:ln>
                  <a:noFill/>
                </a:ln>
              </p:spPr>
              <p:txBody>
                <a:bodyPr spcFirstLastPara="1" wrap="square" lIns="60950" tIns="30467" rIns="60950" bIns="30467" anchor="t" anchorCtr="0">
                  <a:spAutoFit/>
                </a:bodyPr>
                <a:lstStyle/>
                <a:p>
                  <a:r>
                    <a:rPr lang="en" sz="1200" b="1" dirty="0">
                      <a:solidFill>
                        <a:srgbClr val="FFFFFF"/>
                      </a:solidFill>
                      <a:latin typeface="Arial"/>
                      <a:ea typeface="Arial"/>
                      <a:cs typeface="Arial"/>
                      <a:sym typeface="Arial"/>
                    </a:rPr>
                    <a:t>30m</a:t>
                  </a:r>
                  <a:endParaRPr sz="1200" dirty="0"/>
                </a:p>
              </p:txBody>
            </p:sp>
            <p:sp>
              <p:nvSpPr>
                <p:cNvPr id="597" name="Google Shape;597;p58"/>
                <p:cNvSpPr txBox="1"/>
                <p:nvPr/>
              </p:nvSpPr>
              <p:spPr>
                <a:xfrm rot="21163574">
                  <a:off x="3309544" y="4775635"/>
                  <a:ext cx="713339" cy="367120"/>
                </a:xfrm>
                <a:prstGeom prst="rect">
                  <a:avLst/>
                </a:prstGeom>
                <a:noFill/>
                <a:ln>
                  <a:noFill/>
                </a:ln>
              </p:spPr>
              <p:txBody>
                <a:bodyPr spcFirstLastPara="1" wrap="square" lIns="60950" tIns="30467" rIns="60950" bIns="30467" anchor="t" anchorCtr="0">
                  <a:spAutoFit/>
                </a:bodyPr>
                <a:lstStyle/>
                <a:p>
                  <a:r>
                    <a:rPr lang="en" sz="1200" b="1" dirty="0">
                      <a:solidFill>
                        <a:srgbClr val="FFFFFF"/>
                      </a:solidFill>
                      <a:latin typeface="Arial"/>
                      <a:ea typeface="Arial"/>
                      <a:cs typeface="Arial"/>
                      <a:sym typeface="Arial"/>
                    </a:rPr>
                    <a:t>30m</a:t>
                  </a:r>
                  <a:endParaRPr sz="1200" dirty="0"/>
                </a:p>
              </p:txBody>
            </p:sp>
          </p:grpSp>
          <p:cxnSp>
            <p:nvCxnSpPr>
              <p:cNvPr id="598" name="Google Shape;598;p58"/>
              <p:cNvCxnSpPr/>
              <p:nvPr/>
            </p:nvCxnSpPr>
            <p:spPr>
              <a:xfrm flipH="1">
                <a:off x="2093415" y="2667663"/>
                <a:ext cx="253500" cy="1797000"/>
              </a:xfrm>
              <a:prstGeom prst="straightConnector1">
                <a:avLst/>
              </a:prstGeom>
              <a:noFill/>
              <a:ln w="9525" cap="flat" cmpd="sng">
                <a:solidFill>
                  <a:srgbClr val="FFFFFF"/>
                </a:solidFill>
                <a:prstDash val="solid"/>
                <a:round/>
                <a:headEnd type="none" w="sm" len="sm"/>
                <a:tailEnd type="none" w="sm" len="sm"/>
              </a:ln>
              <a:effectLst>
                <a:outerShdw blurRad="50800" dist="38100" dir="18900000" algn="bl" rotWithShape="0">
                  <a:srgbClr val="000000">
                    <a:alpha val="40000"/>
                  </a:srgbClr>
                </a:outerShdw>
              </a:effectLst>
            </p:spPr>
          </p:cxnSp>
          <p:cxnSp>
            <p:nvCxnSpPr>
              <p:cNvPr id="599" name="Google Shape;599;p58"/>
              <p:cNvCxnSpPr/>
              <p:nvPr/>
            </p:nvCxnSpPr>
            <p:spPr>
              <a:xfrm>
                <a:off x="2448926" y="2667663"/>
                <a:ext cx="791100" cy="1625700"/>
              </a:xfrm>
              <a:prstGeom prst="straightConnector1">
                <a:avLst/>
              </a:prstGeom>
              <a:noFill/>
              <a:ln w="9525" cap="flat" cmpd="sng">
                <a:solidFill>
                  <a:srgbClr val="FFFFFF"/>
                </a:solidFill>
                <a:prstDash val="solid"/>
                <a:round/>
                <a:headEnd type="none" w="sm" len="sm"/>
                <a:tailEnd type="none" w="sm" len="sm"/>
              </a:ln>
              <a:effectLst>
                <a:outerShdw blurRad="50800" dist="38100" dir="18900000" algn="bl" rotWithShape="0">
                  <a:srgbClr val="000000">
                    <a:alpha val="40000"/>
                  </a:srgbClr>
                </a:outerShdw>
              </a:effectLst>
            </p:spPr>
          </p:cxnSp>
          <p:cxnSp>
            <p:nvCxnSpPr>
              <p:cNvPr id="600" name="Google Shape;600;p58"/>
              <p:cNvCxnSpPr/>
              <p:nvPr/>
            </p:nvCxnSpPr>
            <p:spPr>
              <a:xfrm flipH="1">
                <a:off x="2269913" y="2667663"/>
                <a:ext cx="119700" cy="2980800"/>
              </a:xfrm>
              <a:prstGeom prst="straightConnector1">
                <a:avLst/>
              </a:prstGeom>
              <a:noFill/>
              <a:ln w="9525" cap="flat" cmpd="sng">
                <a:solidFill>
                  <a:srgbClr val="FFFFFF"/>
                </a:solidFill>
                <a:prstDash val="solid"/>
                <a:round/>
                <a:headEnd type="none" w="sm" len="sm"/>
                <a:tailEnd type="none" w="sm" len="sm"/>
              </a:ln>
              <a:effectLst>
                <a:outerShdw blurRad="50800" dist="38100" dir="18900000" algn="bl" rotWithShape="0">
                  <a:srgbClr val="000000">
                    <a:alpha val="40000"/>
                  </a:srgbClr>
                </a:outerShdw>
              </a:effectLst>
            </p:spPr>
          </p:cxnSp>
          <p:cxnSp>
            <p:nvCxnSpPr>
              <p:cNvPr id="601" name="Google Shape;601;p58"/>
              <p:cNvCxnSpPr/>
              <p:nvPr/>
            </p:nvCxnSpPr>
            <p:spPr>
              <a:xfrm>
                <a:off x="2448926" y="2667663"/>
                <a:ext cx="970200" cy="2804700"/>
              </a:xfrm>
              <a:prstGeom prst="straightConnector1">
                <a:avLst/>
              </a:prstGeom>
              <a:noFill/>
              <a:ln w="9525" cap="flat" cmpd="sng">
                <a:solidFill>
                  <a:srgbClr val="FFFFFF"/>
                </a:solidFill>
                <a:prstDash val="solid"/>
                <a:round/>
                <a:headEnd type="none" w="sm" len="sm"/>
                <a:tailEnd type="none" w="sm" len="sm"/>
              </a:ln>
              <a:effectLst>
                <a:outerShdw blurRad="50800" dist="38100" dir="18900000" algn="bl" rotWithShape="0">
                  <a:srgbClr val="000000">
                    <a:alpha val="40000"/>
                  </a:srgbClr>
                </a:outerShdw>
              </a:effectLst>
            </p:spPr>
          </p:cxnSp>
        </p:grpSp>
        <p:grpSp>
          <p:nvGrpSpPr>
            <p:cNvPr id="602" name="Google Shape;602;p58"/>
            <p:cNvGrpSpPr/>
            <p:nvPr/>
          </p:nvGrpSpPr>
          <p:grpSpPr>
            <a:xfrm>
              <a:off x="5410457" y="3338930"/>
              <a:ext cx="2104763" cy="2127436"/>
              <a:chOff x="1344705" y="2654558"/>
              <a:chExt cx="2929793" cy="3348184"/>
            </a:xfrm>
          </p:grpSpPr>
          <p:grpSp>
            <p:nvGrpSpPr>
              <p:cNvPr id="603" name="Google Shape;603;p58"/>
              <p:cNvGrpSpPr/>
              <p:nvPr/>
            </p:nvGrpSpPr>
            <p:grpSpPr>
              <a:xfrm>
                <a:off x="1344705" y="2654558"/>
                <a:ext cx="2929793" cy="3348184"/>
                <a:chOff x="1000704" y="2667663"/>
                <a:chExt cx="3789669" cy="3996400"/>
              </a:xfrm>
            </p:grpSpPr>
            <p:grpSp>
              <p:nvGrpSpPr>
                <p:cNvPr id="604" name="Google Shape;604;p58"/>
                <p:cNvGrpSpPr/>
                <p:nvPr/>
              </p:nvGrpSpPr>
              <p:grpSpPr>
                <a:xfrm>
                  <a:off x="1000704" y="3171042"/>
                  <a:ext cx="3789669" cy="3493021"/>
                  <a:chOff x="1000704" y="3171042"/>
                  <a:chExt cx="3789669" cy="3493021"/>
                </a:xfrm>
              </p:grpSpPr>
              <p:grpSp>
                <p:nvGrpSpPr>
                  <p:cNvPr id="605" name="Google Shape;605;p58"/>
                  <p:cNvGrpSpPr/>
                  <p:nvPr/>
                </p:nvGrpSpPr>
                <p:grpSpPr>
                  <a:xfrm>
                    <a:off x="1000704" y="3171042"/>
                    <a:ext cx="3789669" cy="3493021"/>
                    <a:chOff x="2263962" y="2597628"/>
                    <a:chExt cx="4168136" cy="3732658"/>
                  </a:xfrm>
                </p:grpSpPr>
                <p:pic>
                  <p:nvPicPr>
                    <p:cNvPr id="606" name="Google Shape;606;p58"/>
                    <p:cNvPicPr preferRelativeResize="0"/>
                    <p:nvPr/>
                  </p:nvPicPr>
                  <p:blipFill rotWithShape="1">
                    <a:blip r:embed="rId5">
                      <a:alphaModFix/>
                    </a:blip>
                    <a:srcRect/>
                    <a:stretch/>
                  </p:blipFill>
                  <p:spPr>
                    <a:xfrm>
                      <a:off x="2263962" y="2597628"/>
                      <a:ext cx="4168136" cy="3732658"/>
                    </a:xfrm>
                    <a:prstGeom prst="rect">
                      <a:avLst/>
                    </a:prstGeom>
                    <a:noFill/>
                    <a:ln w="9525" cap="flat" cmpd="sng">
                      <a:solidFill>
                        <a:srgbClr val="323F4F"/>
                      </a:solidFill>
                      <a:prstDash val="solid"/>
                      <a:round/>
                      <a:headEnd type="none" w="sm" len="sm"/>
                      <a:tailEnd type="none" w="sm" len="sm"/>
                    </a:ln>
                  </p:spPr>
                </p:pic>
                <p:sp>
                  <p:nvSpPr>
                    <p:cNvPr id="607" name="Google Shape;607;p58"/>
                    <p:cNvSpPr/>
                    <p:nvPr/>
                  </p:nvSpPr>
                  <p:spPr>
                    <a:xfrm rot="-495425">
                      <a:off x="3553762" y="3879976"/>
                      <a:ext cx="1282596" cy="1276572"/>
                    </a:xfrm>
                    <a:prstGeom prst="rect">
                      <a:avLst/>
                    </a:prstGeom>
                    <a:noFill/>
                    <a:ln w="22225" cap="flat" cmpd="sng">
                      <a:solidFill>
                        <a:srgbClr val="FFFFFF"/>
                      </a:solidFill>
                      <a:prstDash val="solid"/>
                      <a:round/>
                      <a:headEnd type="none" w="sm" len="sm"/>
                      <a:tailEnd type="none" w="sm" len="sm"/>
                    </a:ln>
                  </p:spPr>
                  <p:txBody>
                    <a:bodyPr spcFirstLastPara="1" wrap="square" lIns="60950" tIns="30467" rIns="60950" bIns="30467" anchor="t" anchorCtr="0">
                      <a:noAutofit/>
                    </a:bodyPr>
                    <a:lstStyle/>
                    <a:p>
                      <a:pPr algn="ctr">
                        <a:buClr>
                          <a:srgbClr val="323F4F"/>
                        </a:buClr>
                        <a:buSzPts val="1800"/>
                      </a:pPr>
                      <a:endParaRPr sz="1200">
                        <a:solidFill>
                          <a:srgbClr val="323F4F"/>
                        </a:solidFill>
                        <a:latin typeface="Arial"/>
                        <a:ea typeface="Arial"/>
                        <a:cs typeface="Arial"/>
                        <a:sym typeface="Arial"/>
                      </a:endParaRPr>
                    </a:p>
                  </p:txBody>
                </p:sp>
              </p:grpSp>
              <p:sp>
                <p:nvSpPr>
                  <p:cNvPr id="608" name="Google Shape;608;p58"/>
                  <p:cNvSpPr txBox="1"/>
                  <p:nvPr/>
                </p:nvSpPr>
                <p:spPr>
                  <a:xfrm rot="21051880">
                    <a:off x="2598782" y="5622662"/>
                    <a:ext cx="747236" cy="360336"/>
                  </a:xfrm>
                  <a:prstGeom prst="rect">
                    <a:avLst/>
                  </a:prstGeom>
                  <a:noFill/>
                  <a:ln>
                    <a:noFill/>
                  </a:ln>
                </p:spPr>
                <p:txBody>
                  <a:bodyPr spcFirstLastPara="1" wrap="square" lIns="60950" tIns="30467" rIns="60950" bIns="30467" anchor="t" anchorCtr="0">
                    <a:spAutoFit/>
                  </a:bodyPr>
                  <a:lstStyle/>
                  <a:p>
                    <a:r>
                      <a:rPr lang="en" sz="1200" b="1" dirty="0">
                        <a:solidFill>
                          <a:srgbClr val="FFFFFF"/>
                        </a:solidFill>
                        <a:latin typeface="Arial"/>
                        <a:ea typeface="Arial"/>
                        <a:cs typeface="Arial"/>
                        <a:sym typeface="Arial"/>
                      </a:rPr>
                      <a:t>30m</a:t>
                    </a:r>
                    <a:endParaRPr sz="1200" dirty="0"/>
                  </a:p>
                </p:txBody>
              </p:sp>
              <p:sp>
                <p:nvSpPr>
                  <p:cNvPr id="609" name="Google Shape;609;p58"/>
                  <p:cNvSpPr txBox="1"/>
                  <p:nvPr/>
                </p:nvSpPr>
                <p:spPr>
                  <a:xfrm rot="21163574">
                    <a:off x="3308891" y="4774034"/>
                    <a:ext cx="689020" cy="360336"/>
                  </a:xfrm>
                  <a:prstGeom prst="rect">
                    <a:avLst/>
                  </a:prstGeom>
                  <a:noFill/>
                  <a:ln>
                    <a:noFill/>
                  </a:ln>
                </p:spPr>
                <p:txBody>
                  <a:bodyPr spcFirstLastPara="1" wrap="square" lIns="60950" tIns="30467" rIns="60950" bIns="30467" anchor="t" anchorCtr="0">
                    <a:spAutoFit/>
                  </a:bodyPr>
                  <a:lstStyle/>
                  <a:p>
                    <a:r>
                      <a:rPr lang="en" sz="1200" b="1">
                        <a:solidFill>
                          <a:srgbClr val="FFFFFF"/>
                        </a:solidFill>
                        <a:latin typeface="Arial"/>
                        <a:ea typeface="Arial"/>
                        <a:cs typeface="Arial"/>
                        <a:sym typeface="Arial"/>
                      </a:rPr>
                      <a:t>30m</a:t>
                    </a:r>
                    <a:endParaRPr sz="1200"/>
                  </a:p>
                </p:txBody>
              </p:sp>
            </p:grpSp>
            <p:cxnSp>
              <p:nvCxnSpPr>
                <p:cNvPr id="610" name="Google Shape;610;p58"/>
                <p:cNvCxnSpPr/>
                <p:nvPr/>
              </p:nvCxnSpPr>
              <p:spPr>
                <a:xfrm flipH="1">
                  <a:off x="2093415" y="2667663"/>
                  <a:ext cx="253500" cy="1797000"/>
                </a:xfrm>
                <a:prstGeom prst="straightConnector1">
                  <a:avLst/>
                </a:prstGeom>
                <a:noFill/>
                <a:ln w="9525" cap="flat" cmpd="sng">
                  <a:solidFill>
                    <a:srgbClr val="FFFFFF"/>
                  </a:solidFill>
                  <a:prstDash val="solid"/>
                  <a:round/>
                  <a:headEnd type="none" w="sm" len="sm"/>
                  <a:tailEnd type="none" w="sm" len="sm"/>
                </a:ln>
                <a:effectLst>
                  <a:outerShdw blurRad="50800" dist="38100" dir="18900000" algn="bl" rotWithShape="0">
                    <a:srgbClr val="000000">
                      <a:alpha val="40000"/>
                    </a:srgbClr>
                  </a:outerShdw>
                </a:effectLst>
              </p:spPr>
            </p:cxnSp>
            <p:cxnSp>
              <p:nvCxnSpPr>
                <p:cNvPr id="611" name="Google Shape;611;p58"/>
                <p:cNvCxnSpPr/>
                <p:nvPr/>
              </p:nvCxnSpPr>
              <p:spPr>
                <a:xfrm>
                  <a:off x="2448926" y="2667663"/>
                  <a:ext cx="791100" cy="1625700"/>
                </a:xfrm>
                <a:prstGeom prst="straightConnector1">
                  <a:avLst/>
                </a:prstGeom>
                <a:noFill/>
                <a:ln w="9525" cap="flat" cmpd="sng">
                  <a:solidFill>
                    <a:srgbClr val="FFFFFF"/>
                  </a:solidFill>
                  <a:prstDash val="solid"/>
                  <a:round/>
                  <a:headEnd type="none" w="sm" len="sm"/>
                  <a:tailEnd type="none" w="sm" len="sm"/>
                </a:ln>
                <a:effectLst>
                  <a:outerShdw blurRad="50800" dist="38100" dir="18900000" algn="bl" rotWithShape="0">
                    <a:srgbClr val="000000">
                      <a:alpha val="40000"/>
                    </a:srgbClr>
                  </a:outerShdw>
                </a:effectLst>
              </p:spPr>
            </p:cxnSp>
            <p:cxnSp>
              <p:nvCxnSpPr>
                <p:cNvPr id="612" name="Google Shape;612;p58"/>
                <p:cNvCxnSpPr/>
                <p:nvPr/>
              </p:nvCxnSpPr>
              <p:spPr>
                <a:xfrm flipH="1">
                  <a:off x="2269913" y="2667663"/>
                  <a:ext cx="119700" cy="2980800"/>
                </a:xfrm>
                <a:prstGeom prst="straightConnector1">
                  <a:avLst/>
                </a:prstGeom>
                <a:noFill/>
                <a:ln w="9525" cap="flat" cmpd="sng">
                  <a:solidFill>
                    <a:srgbClr val="FFFFFF"/>
                  </a:solidFill>
                  <a:prstDash val="solid"/>
                  <a:round/>
                  <a:headEnd type="none" w="sm" len="sm"/>
                  <a:tailEnd type="none" w="sm" len="sm"/>
                </a:ln>
                <a:effectLst>
                  <a:outerShdw blurRad="50800" dist="38100" dir="18900000" algn="bl" rotWithShape="0">
                    <a:srgbClr val="000000">
                      <a:alpha val="40000"/>
                    </a:srgbClr>
                  </a:outerShdw>
                </a:effectLst>
              </p:spPr>
            </p:cxnSp>
            <p:cxnSp>
              <p:nvCxnSpPr>
                <p:cNvPr id="613" name="Google Shape;613;p58"/>
                <p:cNvCxnSpPr/>
                <p:nvPr/>
              </p:nvCxnSpPr>
              <p:spPr>
                <a:xfrm>
                  <a:off x="2448926" y="2667663"/>
                  <a:ext cx="970200" cy="2804700"/>
                </a:xfrm>
                <a:prstGeom prst="straightConnector1">
                  <a:avLst/>
                </a:prstGeom>
                <a:noFill/>
                <a:ln w="9525" cap="flat" cmpd="sng">
                  <a:solidFill>
                    <a:srgbClr val="FFFFFF"/>
                  </a:solidFill>
                  <a:prstDash val="solid"/>
                  <a:round/>
                  <a:headEnd type="none" w="sm" len="sm"/>
                  <a:tailEnd type="none" w="sm" len="sm"/>
                </a:ln>
                <a:effectLst>
                  <a:outerShdw blurRad="50800" dist="38100" dir="18900000" algn="bl" rotWithShape="0">
                    <a:srgbClr val="000000">
                      <a:alpha val="40000"/>
                    </a:srgbClr>
                  </a:outerShdw>
                </a:effectLst>
              </p:spPr>
            </p:cxnSp>
          </p:grpSp>
          <p:cxnSp>
            <p:nvCxnSpPr>
              <p:cNvPr id="614" name="Google Shape;614;p58"/>
              <p:cNvCxnSpPr/>
              <p:nvPr/>
            </p:nvCxnSpPr>
            <p:spPr>
              <a:xfrm>
                <a:off x="2479070" y="4112217"/>
                <a:ext cx="152400" cy="984000"/>
              </a:xfrm>
              <a:prstGeom prst="straightConnector1">
                <a:avLst/>
              </a:prstGeom>
              <a:solidFill>
                <a:srgbClr val="99CC00"/>
              </a:solidFill>
              <a:ln w="12700" cap="flat" cmpd="sng">
                <a:solidFill>
                  <a:srgbClr val="FFFFFF"/>
                </a:solidFill>
                <a:prstDash val="solid"/>
                <a:round/>
                <a:headEnd type="none" w="sm" len="sm"/>
                <a:tailEnd type="none" w="sm" len="sm"/>
              </a:ln>
            </p:spPr>
          </p:cxnSp>
          <p:cxnSp>
            <p:nvCxnSpPr>
              <p:cNvPr id="615" name="Google Shape;615;p58"/>
              <p:cNvCxnSpPr/>
              <p:nvPr/>
            </p:nvCxnSpPr>
            <p:spPr>
              <a:xfrm>
                <a:off x="2777935" y="4066328"/>
                <a:ext cx="152400" cy="984000"/>
              </a:xfrm>
              <a:prstGeom prst="straightConnector1">
                <a:avLst/>
              </a:prstGeom>
              <a:solidFill>
                <a:srgbClr val="99CC00"/>
              </a:solidFill>
              <a:ln w="12700" cap="flat" cmpd="sng">
                <a:solidFill>
                  <a:srgbClr val="FFFFFF"/>
                </a:solidFill>
                <a:prstDash val="solid"/>
                <a:round/>
                <a:headEnd type="none" w="sm" len="sm"/>
                <a:tailEnd type="none" w="sm" len="sm"/>
              </a:ln>
            </p:spPr>
          </p:cxnSp>
          <p:cxnSp>
            <p:nvCxnSpPr>
              <p:cNvPr id="616" name="Google Shape;616;p58"/>
              <p:cNvCxnSpPr/>
              <p:nvPr/>
            </p:nvCxnSpPr>
            <p:spPr>
              <a:xfrm rot="10800000" flipH="1">
                <a:off x="2233280" y="4346648"/>
                <a:ext cx="872400" cy="119700"/>
              </a:xfrm>
              <a:prstGeom prst="straightConnector1">
                <a:avLst/>
              </a:prstGeom>
              <a:solidFill>
                <a:srgbClr val="99CC00"/>
              </a:solidFill>
              <a:ln w="12700" cap="flat" cmpd="sng">
                <a:solidFill>
                  <a:srgbClr val="FFFFFF"/>
                </a:solidFill>
                <a:prstDash val="solid"/>
                <a:round/>
                <a:headEnd type="none" w="sm" len="sm"/>
                <a:tailEnd type="none" w="sm" len="sm"/>
              </a:ln>
            </p:spPr>
          </p:cxnSp>
          <p:cxnSp>
            <p:nvCxnSpPr>
              <p:cNvPr id="617" name="Google Shape;617;p58"/>
              <p:cNvCxnSpPr/>
              <p:nvPr/>
            </p:nvCxnSpPr>
            <p:spPr>
              <a:xfrm rot="10800000" flipH="1">
                <a:off x="2285719" y="4681358"/>
                <a:ext cx="872400" cy="119700"/>
              </a:xfrm>
              <a:prstGeom prst="straightConnector1">
                <a:avLst/>
              </a:prstGeom>
              <a:solidFill>
                <a:srgbClr val="99CC00"/>
              </a:solidFill>
              <a:ln w="12700" cap="flat" cmpd="sng">
                <a:solidFill>
                  <a:srgbClr val="FFFFFF"/>
                </a:solidFill>
                <a:prstDash val="solid"/>
                <a:round/>
                <a:headEnd type="none" w="sm" len="sm"/>
                <a:tailEnd type="none" w="sm" len="sm"/>
              </a:ln>
            </p:spPr>
          </p:cxnSp>
        </p:grpSp>
      </p:gr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584"/>
        <p:cNvGrpSpPr/>
        <p:nvPr/>
      </p:nvGrpSpPr>
      <p:grpSpPr>
        <a:xfrm>
          <a:off x="0" y="0"/>
          <a:ext cx="0" cy="0"/>
          <a:chOff x="0" y="0"/>
          <a:chExt cx="0" cy="0"/>
        </a:xfrm>
      </p:grpSpPr>
      <p:pic>
        <p:nvPicPr>
          <p:cNvPr id="4" name="Picture 3" descr="Landsat satellite with 30m resolution pixel">
            <a:extLst>
              <a:ext uri="{FF2B5EF4-FFF2-40B4-BE49-F238E27FC236}">
                <a16:creationId xmlns:a16="http://schemas.microsoft.com/office/drawing/2014/main" id="{28A45B2D-64D9-7AEA-4868-59700C647191}"/>
              </a:ext>
            </a:extLst>
          </p:cNvPr>
          <p:cNvPicPr>
            <a:picLocks noChangeAspect="1"/>
          </p:cNvPicPr>
          <p:nvPr/>
        </p:nvPicPr>
        <p:blipFill>
          <a:blip r:embed="rId3"/>
          <a:stretch>
            <a:fillRect/>
          </a:stretch>
        </p:blipFill>
        <p:spPr>
          <a:xfrm>
            <a:off x="1146634" y="2193488"/>
            <a:ext cx="4939019" cy="4263257"/>
          </a:xfrm>
          <a:prstGeom prst="rect">
            <a:avLst/>
          </a:prstGeom>
        </p:spPr>
      </p:pic>
      <p:pic>
        <p:nvPicPr>
          <p:cNvPr id="6" name="Picture 5" descr="Sentinel-2 satellite with 10m resolution pixel. There are 9 sentinel-2 pixels for 1 Landsat pixel.">
            <a:extLst>
              <a:ext uri="{FF2B5EF4-FFF2-40B4-BE49-F238E27FC236}">
                <a16:creationId xmlns:a16="http://schemas.microsoft.com/office/drawing/2014/main" id="{9AE6FFD4-2791-B94B-4698-B59F88F0E6C6}"/>
              </a:ext>
            </a:extLst>
          </p:cNvPr>
          <p:cNvPicPr>
            <a:picLocks noChangeAspect="1"/>
          </p:cNvPicPr>
          <p:nvPr/>
        </p:nvPicPr>
        <p:blipFill>
          <a:blip r:embed="rId4"/>
          <a:stretch>
            <a:fillRect/>
          </a:stretch>
        </p:blipFill>
        <p:spPr>
          <a:xfrm>
            <a:off x="6523407" y="2193488"/>
            <a:ext cx="4839918" cy="4273440"/>
          </a:xfrm>
          <a:prstGeom prst="rect">
            <a:avLst/>
          </a:prstGeom>
        </p:spPr>
      </p:pic>
      <p:sp>
        <p:nvSpPr>
          <p:cNvPr id="586" name="Google Shape;586;p58"/>
          <p:cNvSpPr txBox="1">
            <a:spLocks noGrp="1"/>
          </p:cNvSpPr>
          <p:nvPr>
            <p:ph sz="half" idx="1"/>
          </p:nvPr>
        </p:nvSpPr>
        <p:spPr>
          <a:xfrm>
            <a:off x="2975795" y="1805871"/>
            <a:ext cx="1382711" cy="627797"/>
          </a:xfrm>
          <a:prstGeom prst="rect">
            <a:avLst/>
          </a:prstGeom>
        </p:spPr>
        <p:txBody>
          <a:bodyPr spcFirstLastPara="1" wrap="square" lIns="0" tIns="0" rIns="121917" bIns="0" anchor="t" anchorCtr="0">
            <a:noAutofit/>
          </a:bodyPr>
          <a:lstStyle/>
          <a:p>
            <a:pPr marL="0" indent="0" algn="ctr">
              <a:buNone/>
            </a:pPr>
            <a:r>
              <a:rPr lang="en" sz="2200" dirty="0">
                <a:latin typeface="Helvetica" panose="020B0604020202020204" pitchFamily="34" charset="0"/>
                <a:ea typeface="Google Sans Medium"/>
                <a:cs typeface="Helvetica" panose="020B0604020202020204" pitchFamily="34" charset="0"/>
                <a:sym typeface="Google Sans Medium"/>
              </a:rPr>
              <a:t>Landsat</a:t>
            </a:r>
            <a:endParaRPr sz="2200" dirty="0">
              <a:latin typeface="Helvetica" panose="020B0604020202020204" pitchFamily="34" charset="0"/>
              <a:cs typeface="Helvetica" panose="020B0604020202020204" pitchFamily="34" charset="0"/>
            </a:endParaRPr>
          </a:p>
          <a:p>
            <a:pPr marL="0" indent="0">
              <a:spcBef>
                <a:spcPts val="1333"/>
              </a:spcBef>
              <a:buNone/>
            </a:pPr>
            <a:endParaRPr sz="2200" dirty="0">
              <a:latin typeface="Helvetica" panose="020B0604020202020204" pitchFamily="34" charset="0"/>
              <a:cs typeface="Helvetica" panose="020B0604020202020204" pitchFamily="34" charset="0"/>
            </a:endParaRPr>
          </a:p>
        </p:txBody>
      </p:sp>
      <p:sp>
        <p:nvSpPr>
          <p:cNvPr id="587" name="Google Shape;587;p58"/>
          <p:cNvSpPr txBox="1">
            <a:spLocks noGrp="1"/>
          </p:cNvSpPr>
          <p:nvPr>
            <p:ph sz="half" idx="2"/>
          </p:nvPr>
        </p:nvSpPr>
        <p:spPr>
          <a:xfrm>
            <a:off x="8057559" y="1805871"/>
            <a:ext cx="1689357" cy="775234"/>
          </a:xfrm>
          <a:prstGeom prst="rect">
            <a:avLst/>
          </a:prstGeom>
        </p:spPr>
        <p:txBody>
          <a:bodyPr spcFirstLastPara="1" wrap="square" lIns="0" tIns="0" rIns="121917" bIns="0" anchor="t" anchorCtr="0">
            <a:noAutofit/>
          </a:bodyPr>
          <a:lstStyle/>
          <a:p>
            <a:pPr marL="0" indent="0" algn="ctr">
              <a:buNone/>
            </a:pPr>
            <a:r>
              <a:rPr lang="en" sz="2200" dirty="0">
                <a:latin typeface="Helvetica" panose="020B0604020202020204" pitchFamily="34" charset="0"/>
                <a:ea typeface="Google Sans Medium"/>
                <a:cs typeface="Helvetica" panose="020B0604020202020204" pitchFamily="34" charset="0"/>
                <a:sym typeface="Google Sans Medium"/>
              </a:rPr>
              <a:t>Sentinel-2</a:t>
            </a:r>
            <a:endParaRPr sz="2200" dirty="0">
              <a:latin typeface="Helvetica" panose="020B0604020202020204" pitchFamily="34" charset="0"/>
              <a:cs typeface="Helvetica" panose="020B0604020202020204" pitchFamily="34" charset="0"/>
            </a:endParaRPr>
          </a:p>
          <a:p>
            <a:pPr marL="0" indent="0" algn="ctr">
              <a:buNone/>
            </a:pPr>
            <a:endParaRPr sz="2200" dirty="0">
              <a:latin typeface="Helvetica" panose="020B0604020202020204" pitchFamily="34" charset="0"/>
              <a:cs typeface="Helvetica" panose="020B0604020202020204" pitchFamily="34" charset="0"/>
            </a:endParaRPr>
          </a:p>
        </p:txBody>
      </p:sp>
      <p:sp>
        <p:nvSpPr>
          <p:cNvPr id="585" name="Google Shape;585;p58"/>
          <p:cNvSpPr txBox="1">
            <a:spLocks noGrp="1"/>
          </p:cNvSpPr>
          <p:nvPr>
            <p:ph type="title"/>
          </p:nvPr>
        </p:nvSpPr>
        <p:spPr>
          <a:prstGeom prst="rect">
            <a:avLst/>
          </a:prstGeom>
        </p:spPr>
        <p:txBody>
          <a:bodyPr spcFirstLastPara="1" wrap="square" lIns="0" tIns="0" rIns="121900" bIns="0" anchor="t" anchorCtr="0">
            <a:noAutofit/>
          </a:bodyPr>
          <a:lstStyle/>
          <a:p>
            <a:r>
              <a:rPr lang="en"/>
              <a:t>Satellite Data Record</a:t>
            </a:r>
            <a:endParaRPr/>
          </a:p>
        </p:txBody>
      </p:sp>
    </p:spTree>
    <p:extLst>
      <p:ext uri="{BB962C8B-B14F-4D97-AF65-F5344CB8AC3E}">
        <p14:creationId xmlns:p14="http://schemas.microsoft.com/office/powerpoint/2010/main" val="32771791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624"/>
        <p:cNvGrpSpPr/>
        <p:nvPr/>
      </p:nvGrpSpPr>
      <p:grpSpPr>
        <a:xfrm>
          <a:off x="0" y="0"/>
          <a:ext cx="0" cy="0"/>
          <a:chOff x="0" y="0"/>
          <a:chExt cx="0" cy="0"/>
        </a:xfrm>
      </p:grpSpPr>
      <p:pic>
        <p:nvPicPr>
          <p:cNvPr id="631" name="Google Shape;631;p59" descr="Comparison of Spectral resolution of Sentinel-2, Landsat 8, and Landsat 7"/>
          <p:cNvPicPr preferRelativeResize="0"/>
          <p:nvPr/>
        </p:nvPicPr>
        <p:blipFill rotWithShape="1">
          <a:blip r:embed="rId3">
            <a:alphaModFix/>
          </a:blip>
          <a:srcRect b="10004"/>
          <a:stretch/>
        </p:blipFill>
        <p:spPr>
          <a:xfrm>
            <a:off x="3019768" y="3717658"/>
            <a:ext cx="6152464" cy="2768476"/>
          </a:xfrm>
          <a:prstGeom prst="rect">
            <a:avLst/>
          </a:prstGeom>
          <a:noFill/>
          <a:ln>
            <a:noFill/>
          </a:ln>
        </p:spPr>
      </p:pic>
      <p:sp>
        <p:nvSpPr>
          <p:cNvPr id="626" name="Google Shape;626;p59"/>
          <p:cNvSpPr txBox="1">
            <a:spLocks noGrp="1"/>
          </p:cNvSpPr>
          <p:nvPr>
            <p:ph sz="half" idx="1"/>
          </p:nvPr>
        </p:nvSpPr>
        <p:spPr>
          <a:prstGeom prst="rect">
            <a:avLst/>
          </a:prstGeom>
        </p:spPr>
        <p:txBody>
          <a:bodyPr spcFirstLastPara="1" wrap="square" lIns="0" tIns="0" rIns="121917" bIns="0" anchor="t" anchorCtr="0">
            <a:noAutofit/>
          </a:bodyPr>
          <a:lstStyle/>
          <a:p>
            <a:pPr marL="0" indent="0">
              <a:buNone/>
            </a:pPr>
            <a:r>
              <a:rPr lang="en" sz="1800" b="1" dirty="0">
                <a:latin typeface="Helvetica" panose="020B0604020202020204" pitchFamily="34" charset="0"/>
                <a:ea typeface="Google Sans Medium"/>
                <a:cs typeface="Helvetica" panose="020B0604020202020204" pitchFamily="34" charset="0"/>
                <a:sym typeface="Google Sans Medium"/>
              </a:rPr>
              <a:t>Landsat</a:t>
            </a:r>
            <a:endParaRPr sz="1800" b="1" dirty="0">
              <a:latin typeface="Helvetica" panose="020B0604020202020204" pitchFamily="34" charset="0"/>
              <a:cs typeface="Helvetica" panose="020B0604020202020204" pitchFamily="34" charset="0"/>
            </a:endParaRPr>
          </a:p>
          <a:p>
            <a:pPr indent="-258246">
              <a:spcBef>
                <a:spcPts val="1333"/>
              </a:spcBef>
              <a:buSzPts val="2500"/>
            </a:pPr>
            <a:r>
              <a:rPr lang="en" sz="1800" dirty="0">
                <a:latin typeface="Helvetica" panose="020B0604020202020204" pitchFamily="34" charset="0"/>
                <a:cs typeface="Helvetica" panose="020B0604020202020204" pitchFamily="34" charset="0"/>
              </a:rPr>
              <a:t>1984-Present</a:t>
            </a:r>
            <a:endParaRPr sz="1800" dirty="0">
              <a:latin typeface="Helvetica" panose="020B0604020202020204" pitchFamily="34" charset="0"/>
              <a:cs typeface="Helvetica" panose="020B0604020202020204" pitchFamily="34" charset="0"/>
            </a:endParaRPr>
          </a:p>
          <a:p>
            <a:pPr indent="-258246">
              <a:lnSpc>
                <a:spcPct val="100000"/>
              </a:lnSpc>
              <a:spcBef>
                <a:spcPts val="1000"/>
              </a:spcBef>
              <a:buSzPts val="2500"/>
            </a:pPr>
            <a:r>
              <a:rPr lang="en" sz="1800" dirty="0">
                <a:latin typeface="Helvetica" panose="020B0604020202020204" pitchFamily="34" charset="0"/>
                <a:cs typeface="Helvetica" panose="020B0604020202020204" pitchFamily="34" charset="0"/>
              </a:rPr>
              <a:t>~7-14 days</a:t>
            </a:r>
            <a:endParaRPr sz="1800" dirty="0">
              <a:latin typeface="Helvetica" panose="020B0604020202020204" pitchFamily="34" charset="0"/>
              <a:cs typeface="Helvetica" panose="020B0604020202020204" pitchFamily="34" charset="0"/>
            </a:endParaRPr>
          </a:p>
          <a:p>
            <a:pPr indent="-258246">
              <a:spcBef>
                <a:spcPts val="1000"/>
              </a:spcBef>
              <a:buSzPts val="2500"/>
            </a:pPr>
            <a:r>
              <a:rPr lang="en" sz="1800" dirty="0">
                <a:latin typeface="Helvetica" panose="020B0604020202020204" pitchFamily="34" charset="0"/>
                <a:cs typeface="Helvetica" panose="020B0604020202020204" pitchFamily="34" charset="0"/>
              </a:rPr>
              <a:t>30m x 30m spatial resolution</a:t>
            </a:r>
            <a:endParaRPr sz="1800" dirty="0">
              <a:latin typeface="Helvetica" panose="020B0604020202020204" pitchFamily="34" charset="0"/>
              <a:cs typeface="Helvetica" panose="020B0604020202020204" pitchFamily="34" charset="0"/>
            </a:endParaRPr>
          </a:p>
          <a:p>
            <a:pPr marL="0" indent="0">
              <a:spcBef>
                <a:spcPts val="1000"/>
              </a:spcBef>
              <a:buNone/>
            </a:pPr>
            <a:r>
              <a:rPr lang="en" sz="1800" dirty="0">
                <a:latin typeface="Helvetica" panose="020B0604020202020204" pitchFamily="34" charset="0"/>
                <a:cs typeface="Helvetica" panose="020B0604020202020204" pitchFamily="34" charset="0"/>
              </a:rPr>
              <a:t>Includes Landsat satellites 4-9</a:t>
            </a:r>
            <a:endParaRPr sz="1800" dirty="0">
              <a:latin typeface="Helvetica" panose="020B0604020202020204" pitchFamily="34" charset="0"/>
              <a:cs typeface="Helvetica" panose="020B0604020202020204" pitchFamily="34" charset="0"/>
            </a:endParaRPr>
          </a:p>
          <a:p>
            <a:pPr marL="0" indent="0">
              <a:spcBef>
                <a:spcPts val="1000"/>
              </a:spcBef>
              <a:buNone/>
            </a:pPr>
            <a:endParaRPr sz="1800" dirty="0">
              <a:latin typeface="Helvetica" panose="020B0604020202020204" pitchFamily="34" charset="0"/>
              <a:cs typeface="Helvetica" panose="020B0604020202020204" pitchFamily="34" charset="0"/>
            </a:endParaRPr>
          </a:p>
          <a:p>
            <a:pPr marL="0" indent="0">
              <a:buNone/>
            </a:pPr>
            <a:endParaRPr sz="1800" dirty="0">
              <a:latin typeface="Helvetica" panose="020B0604020202020204" pitchFamily="34" charset="0"/>
              <a:cs typeface="Helvetica" panose="020B0604020202020204" pitchFamily="34" charset="0"/>
            </a:endParaRPr>
          </a:p>
          <a:p>
            <a:pPr marL="0" indent="0">
              <a:buNone/>
            </a:pPr>
            <a:endParaRPr sz="1800" dirty="0">
              <a:latin typeface="Helvetica" panose="020B0604020202020204" pitchFamily="34" charset="0"/>
              <a:cs typeface="Helvetica" panose="020B0604020202020204" pitchFamily="34" charset="0"/>
            </a:endParaRPr>
          </a:p>
        </p:txBody>
      </p:sp>
      <p:sp>
        <p:nvSpPr>
          <p:cNvPr id="627" name="Google Shape;627;p59"/>
          <p:cNvSpPr txBox="1">
            <a:spLocks noGrp="1"/>
          </p:cNvSpPr>
          <p:nvPr>
            <p:ph sz="half" idx="2"/>
          </p:nvPr>
        </p:nvSpPr>
        <p:spPr>
          <a:prstGeom prst="rect">
            <a:avLst/>
          </a:prstGeom>
        </p:spPr>
        <p:txBody>
          <a:bodyPr spcFirstLastPara="1" wrap="square" lIns="0" tIns="0" rIns="121917" bIns="0" anchor="t" anchorCtr="0">
            <a:noAutofit/>
          </a:bodyPr>
          <a:lstStyle/>
          <a:p>
            <a:pPr marL="0" indent="0">
              <a:buNone/>
            </a:pPr>
            <a:r>
              <a:rPr lang="en" sz="1800" b="1" dirty="0">
                <a:latin typeface="Helvetica" panose="020B0604020202020204" pitchFamily="34" charset="0"/>
                <a:ea typeface="Google Sans Medium"/>
                <a:cs typeface="Helvetica" panose="020B0604020202020204" pitchFamily="34" charset="0"/>
                <a:sym typeface="Google Sans Medium"/>
              </a:rPr>
              <a:t>Sentinel-2</a:t>
            </a:r>
            <a:endParaRPr sz="1800" b="1" dirty="0">
              <a:latin typeface="Helvetica" panose="020B0604020202020204" pitchFamily="34" charset="0"/>
              <a:cs typeface="Helvetica" panose="020B0604020202020204" pitchFamily="34" charset="0"/>
            </a:endParaRPr>
          </a:p>
          <a:p>
            <a:pPr indent="-262480">
              <a:spcBef>
                <a:spcPts val="1333"/>
              </a:spcBef>
              <a:buSzPts val="2600"/>
            </a:pPr>
            <a:r>
              <a:rPr lang="en" sz="1800" b="0" dirty="0">
                <a:latin typeface="Helvetica" panose="020B0604020202020204" pitchFamily="34" charset="0"/>
                <a:cs typeface="Helvetica" panose="020B0604020202020204" pitchFamily="34" charset="0"/>
              </a:rPr>
              <a:t>2016-present </a:t>
            </a:r>
            <a:endParaRPr sz="1800" b="0" dirty="0">
              <a:latin typeface="Helvetica" panose="020B0604020202020204" pitchFamily="34" charset="0"/>
              <a:cs typeface="Helvetica" panose="020B0604020202020204" pitchFamily="34" charset="0"/>
            </a:endParaRPr>
          </a:p>
          <a:p>
            <a:pPr indent="-262480">
              <a:spcBef>
                <a:spcPts val="1000"/>
              </a:spcBef>
              <a:buSzPts val="2600"/>
            </a:pPr>
            <a:r>
              <a:rPr lang="en" sz="1800" b="0" dirty="0">
                <a:latin typeface="Helvetica" panose="020B0604020202020204" pitchFamily="34" charset="0"/>
                <a:cs typeface="Helvetica" panose="020B0604020202020204" pitchFamily="34" charset="0"/>
              </a:rPr>
              <a:t>~5 days</a:t>
            </a:r>
            <a:endParaRPr sz="1800" b="0" dirty="0">
              <a:latin typeface="Helvetica" panose="020B0604020202020204" pitchFamily="34" charset="0"/>
              <a:cs typeface="Helvetica" panose="020B0604020202020204" pitchFamily="34" charset="0"/>
            </a:endParaRPr>
          </a:p>
          <a:p>
            <a:pPr indent="-262480">
              <a:spcBef>
                <a:spcPts val="1000"/>
              </a:spcBef>
              <a:buSzPts val="2600"/>
            </a:pPr>
            <a:r>
              <a:rPr lang="en" sz="1800" b="0" dirty="0">
                <a:latin typeface="Helvetica" panose="020B0604020202020204" pitchFamily="34" charset="0"/>
                <a:cs typeface="Helvetica" panose="020B0604020202020204" pitchFamily="34" charset="0"/>
              </a:rPr>
              <a:t>10m x 10m and 20m x 20m spatial resolution</a:t>
            </a:r>
            <a:endParaRPr sz="1800" b="0" dirty="0">
              <a:latin typeface="Helvetica" panose="020B0604020202020204" pitchFamily="34" charset="0"/>
              <a:cs typeface="Helvetica" panose="020B0604020202020204" pitchFamily="34" charset="0"/>
            </a:endParaRPr>
          </a:p>
          <a:p>
            <a:pPr marL="0" indent="0">
              <a:spcBef>
                <a:spcPts val="1000"/>
              </a:spcBef>
              <a:buNone/>
            </a:pPr>
            <a:r>
              <a:rPr lang="en" sz="1800" b="0" dirty="0">
                <a:latin typeface="Helvetica" panose="020B0604020202020204" pitchFamily="34" charset="0"/>
                <a:cs typeface="Helvetica" panose="020B0604020202020204" pitchFamily="34" charset="0"/>
              </a:rPr>
              <a:t>Sentinel-2 data are resampled to 30m resolution</a:t>
            </a:r>
            <a:endParaRPr sz="1800" b="0" dirty="0">
              <a:latin typeface="Helvetica" panose="020B0604020202020204" pitchFamily="34" charset="0"/>
              <a:cs typeface="Helvetica" panose="020B0604020202020204" pitchFamily="34" charset="0"/>
            </a:endParaRPr>
          </a:p>
          <a:p>
            <a:pPr marL="0" indent="0">
              <a:spcBef>
                <a:spcPts val="1000"/>
              </a:spcBef>
              <a:buNone/>
            </a:pPr>
            <a:endParaRPr sz="1800" b="0" dirty="0">
              <a:latin typeface="Helvetica" panose="020B0604020202020204" pitchFamily="34" charset="0"/>
              <a:cs typeface="Helvetica" panose="020B0604020202020204" pitchFamily="34" charset="0"/>
            </a:endParaRPr>
          </a:p>
          <a:p>
            <a:pPr marL="0" indent="0">
              <a:buNone/>
            </a:pPr>
            <a:endParaRPr sz="1800" b="0" dirty="0">
              <a:latin typeface="Helvetica" panose="020B0604020202020204" pitchFamily="34" charset="0"/>
              <a:cs typeface="Helvetica" panose="020B0604020202020204" pitchFamily="34" charset="0"/>
            </a:endParaRPr>
          </a:p>
          <a:p>
            <a:pPr marL="0" indent="0">
              <a:buNone/>
            </a:pPr>
            <a:endParaRPr sz="1800" b="0" dirty="0">
              <a:latin typeface="Helvetica" panose="020B0604020202020204" pitchFamily="34" charset="0"/>
              <a:cs typeface="Helvetica" panose="020B0604020202020204" pitchFamily="34" charset="0"/>
            </a:endParaRPr>
          </a:p>
        </p:txBody>
      </p:sp>
      <p:sp>
        <p:nvSpPr>
          <p:cNvPr id="625" name="Google Shape;625;p59"/>
          <p:cNvSpPr txBox="1">
            <a:spLocks noGrp="1"/>
          </p:cNvSpPr>
          <p:nvPr>
            <p:ph type="title"/>
          </p:nvPr>
        </p:nvSpPr>
        <p:spPr>
          <a:prstGeom prst="rect">
            <a:avLst/>
          </a:prstGeom>
        </p:spPr>
        <p:txBody>
          <a:bodyPr spcFirstLastPara="1" wrap="square" lIns="0" tIns="0" rIns="121900" bIns="0" anchor="t" anchorCtr="0">
            <a:noAutofit/>
          </a:bodyPr>
          <a:lstStyle/>
          <a:p>
            <a:r>
              <a:rPr lang="en"/>
              <a:t>Satellite Data Record</a:t>
            </a:r>
            <a:endParaRPr/>
          </a:p>
        </p:txBody>
      </p:sp>
      <p:sp>
        <p:nvSpPr>
          <p:cNvPr id="632" name="Google Shape;632;p59"/>
          <p:cNvSpPr txBox="1"/>
          <p:nvPr/>
        </p:nvSpPr>
        <p:spPr>
          <a:xfrm>
            <a:off x="8453746" y="6020913"/>
            <a:ext cx="1904800" cy="307756"/>
          </a:xfrm>
          <a:prstGeom prst="rect">
            <a:avLst/>
          </a:prstGeom>
          <a:noFill/>
          <a:ln>
            <a:noFill/>
          </a:ln>
        </p:spPr>
        <p:txBody>
          <a:bodyPr spcFirstLastPara="1" wrap="square" lIns="60950" tIns="60950" rIns="60950" bIns="60950" anchor="t" anchorCtr="0">
            <a:spAutoFit/>
          </a:bodyPr>
          <a:lstStyle/>
          <a:p>
            <a:pPr algn="r"/>
            <a:r>
              <a:rPr lang="en" sz="1200" dirty="0">
                <a:latin typeface="Google Sans"/>
                <a:ea typeface="Google Sans"/>
                <a:cs typeface="Google Sans"/>
                <a:sym typeface="Google Sans"/>
              </a:rPr>
              <a:t>Figure from </a:t>
            </a:r>
            <a:r>
              <a:rPr lang="en" sz="1200" u="sng" dirty="0">
                <a:solidFill>
                  <a:schemeClr val="hlink"/>
                </a:solidFill>
                <a:latin typeface="Google Sans"/>
                <a:ea typeface="Google Sans"/>
                <a:cs typeface="Google Sans"/>
                <a:sym typeface="Google Sans"/>
                <a:hlinkClick r:id="rId4"/>
              </a:rPr>
              <a:t>USGS</a:t>
            </a:r>
            <a:endParaRPr sz="1200" dirty="0">
              <a:latin typeface="Google Sans"/>
              <a:ea typeface="Google Sans"/>
              <a:cs typeface="Google Sans"/>
              <a:sym typeface="Google Sans"/>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B0A0-F6F6-3FE2-438B-6A59DBB0315D}"/>
              </a:ext>
            </a:extLst>
          </p:cNvPr>
          <p:cNvSpPr>
            <a:spLocks noGrp="1"/>
          </p:cNvSpPr>
          <p:nvPr>
            <p:ph type="title" idx="4294967295"/>
          </p:nvPr>
        </p:nvSpPr>
        <p:spPr>
          <a:xfrm>
            <a:off x="1818894" y="2163489"/>
            <a:ext cx="9772650" cy="2768600"/>
          </a:xfrm>
          <a:prstGeom prst="rect">
            <a:avLst/>
          </a:prstGeom>
        </p:spPr>
        <p:txBody>
          <a:bodyPr/>
          <a:lstStyle/>
          <a:p>
            <a:r>
              <a:rPr lang="en-US" dirty="0"/>
              <a:t>1.3: LCMS Workflow</a:t>
            </a:r>
          </a:p>
        </p:txBody>
      </p:sp>
    </p:spTree>
    <p:extLst>
      <p:ext uri="{BB962C8B-B14F-4D97-AF65-F5344CB8AC3E}">
        <p14:creationId xmlns:p14="http://schemas.microsoft.com/office/powerpoint/2010/main" val="18272182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Shape 644"/>
        <p:cNvGrpSpPr/>
        <p:nvPr/>
      </p:nvGrpSpPr>
      <p:grpSpPr>
        <a:xfrm>
          <a:off x="0" y="0"/>
          <a:ext cx="0" cy="0"/>
          <a:chOff x="0" y="0"/>
          <a:chExt cx="0" cy="0"/>
        </a:xfrm>
      </p:grpSpPr>
      <p:sp>
        <p:nvSpPr>
          <p:cNvPr id="645" name="Google Shape;645;p61"/>
          <p:cNvSpPr txBox="1">
            <a:spLocks noGrp="1"/>
          </p:cNvSpPr>
          <p:nvPr>
            <p:ph type="title"/>
          </p:nvPr>
        </p:nvSpPr>
        <p:spPr>
          <a:xfrm>
            <a:off x="1833454" y="737400"/>
            <a:ext cx="9752259" cy="625003"/>
          </a:xfrm>
          <a:prstGeom prst="rect">
            <a:avLst/>
          </a:prstGeom>
        </p:spPr>
        <p:txBody>
          <a:bodyPr spcFirstLastPara="1" wrap="square" lIns="0" tIns="0" rIns="121900" bIns="0" anchor="t" anchorCtr="0">
            <a:noAutofit/>
          </a:bodyPr>
          <a:lstStyle/>
          <a:p>
            <a:r>
              <a:rPr lang="en" dirty="0">
                <a:latin typeface="Helvetica" panose="020B0604020202020204" pitchFamily="34" charset="0"/>
                <a:cs typeface="Helvetica" panose="020B0604020202020204" pitchFamily="34" charset="0"/>
              </a:rPr>
              <a:t>LCMS Workflow</a:t>
            </a:r>
            <a:endParaRPr dirty="0">
              <a:latin typeface="Helvetica" panose="020B0604020202020204" pitchFamily="34" charset="0"/>
              <a:cs typeface="Helvetica" panose="020B0604020202020204" pitchFamily="34" charset="0"/>
            </a:endParaRPr>
          </a:p>
        </p:txBody>
      </p:sp>
      <p:grpSp>
        <p:nvGrpSpPr>
          <p:cNvPr id="646" name="Google Shape;646;p61"/>
          <p:cNvGrpSpPr/>
          <p:nvPr/>
        </p:nvGrpSpPr>
        <p:grpSpPr>
          <a:xfrm>
            <a:off x="8818501" y="1424000"/>
            <a:ext cx="1562800" cy="4826600"/>
            <a:chOff x="12209051" y="2017575"/>
            <a:chExt cx="2344200" cy="7239900"/>
          </a:xfrm>
        </p:grpSpPr>
        <p:sp>
          <p:nvSpPr>
            <p:cNvPr id="647" name="Google Shape;647;p61"/>
            <p:cNvSpPr/>
            <p:nvPr/>
          </p:nvSpPr>
          <p:spPr>
            <a:xfrm>
              <a:off x="12209051" y="2017575"/>
              <a:ext cx="2344200" cy="7239900"/>
            </a:xfrm>
            <a:prstGeom prst="rect">
              <a:avLst/>
            </a:prstGeom>
            <a:solidFill>
              <a:srgbClr val="F1F3F4"/>
            </a:solidFill>
            <a:ln>
              <a:noFill/>
            </a:ln>
          </p:spPr>
          <p:txBody>
            <a:bodyPr spcFirstLastPara="1" wrap="square" lIns="60950" tIns="60950" rIns="60950" bIns="60950" anchor="ctr" anchorCtr="0">
              <a:noAutofit/>
            </a:bodyPr>
            <a:lstStyle/>
            <a:p>
              <a:endParaRPr sz="1200">
                <a:latin typeface="Helvetica" panose="020B0604020202020204" pitchFamily="34" charset="0"/>
                <a:cs typeface="Helvetica" panose="020B0604020202020204" pitchFamily="34" charset="0"/>
              </a:endParaRPr>
            </a:p>
          </p:txBody>
        </p:sp>
        <p:sp>
          <p:nvSpPr>
            <p:cNvPr id="648" name="Google Shape;648;p61"/>
            <p:cNvSpPr txBox="1"/>
            <p:nvPr/>
          </p:nvSpPr>
          <p:spPr>
            <a:xfrm>
              <a:off x="12409438" y="8563875"/>
              <a:ext cx="1943400" cy="693600"/>
            </a:xfrm>
            <a:prstGeom prst="rect">
              <a:avLst/>
            </a:prstGeom>
            <a:noFill/>
            <a:ln>
              <a:noFill/>
            </a:ln>
          </p:spPr>
          <p:txBody>
            <a:bodyPr spcFirstLastPara="1" wrap="square" lIns="0" tIns="0" rIns="0" bIns="0" anchor="ctr" anchorCtr="0">
              <a:noAutofit/>
            </a:bodyPr>
            <a:lstStyle/>
            <a:p>
              <a:pPr algn="ctr"/>
              <a:r>
                <a:rPr lang="en" sz="1600">
                  <a:solidFill>
                    <a:schemeClr val="dk1"/>
                  </a:solidFill>
                  <a:latin typeface="Helvetica" panose="020B0604020202020204" pitchFamily="34" charset="0"/>
                  <a:ea typeface="Google Sans Text"/>
                  <a:cs typeface="Helvetica" panose="020B0604020202020204" pitchFamily="34" charset="0"/>
                  <a:sym typeface="Google Sans Text"/>
                </a:rPr>
                <a:t>OUTPUT</a:t>
              </a:r>
              <a:endParaRPr sz="1600">
                <a:solidFill>
                  <a:schemeClr val="dk1"/>
                </a:solidFill>
                <a:latin typeface="Helvetica" panose="020B0604020202020204" pitchFamily="34" charset="0"/>
                <a:ea typeface="Google Sans Text"/>
                <a:cs typeface="Helvetica" panose="020B0604020202020204" pitchFamily="34" charset="0"/>
                <a:sym typeface="Google Sans Text"/>
              </a:endParaRPr>
            </a:p>
          </p:txBody>
        </p:sp>
      </p:grpSp>
      <p:grpSp>
        <p:nvGrpSpPr>
          <p:cNvPr id="649" name="Google Shape;649;p61"/>
          <p:cNvGrpSpPr/>
          <p:nvPr/>
        </p:nvGrpSpPr>
        <p:grpSpPr>
          <a:xfrm>
            <a:off x="7116775" y="1424000"/>
            <a:ext cx="1562800" cy="4826600"/>
            <a:chOff x="9687900" y="2017575"/>
            <a:chExt cx="2344200" cy="7239900"/>
          </a:xfrm>
        </p:grpSpPr>
        <p:sp>
          <p:nvSpPr>
            <p:cNvPr id="650" name="Google Shape;650;p61"/>
            <p:cNvSpPr/>
            <p:nvPr/>
          </p:nvSpPr>
          <p:spPr>
            <a:xfrm>
              <a:off x="9687900" y="2017575"/>
              <a:ext cx="2344200" cy="7239900"/>
            </a:xfrm>
            <a:prstGeom prst="rect">
              <a:avLst/>
            </a:prstGeom>
            <a:solidFill>
              <a:srgbClr val="F1F3F4"/>
            </a:solidFill>
            <a:ln>
              <a:noFill/>
            </a:ln>
          </p:spPr>
          <p:txBody>
            <a:bodyPr spcFirstLastPara="1" wrap="square" lIns="60950" tIns="60950" rIns="60950" bIns="60950" anchor="ctr" anchorCtr="0">
              <a:noAutofit/>
            </a:bodyPr>
            <a:lstStyle/>
            <a:p>
              <a:endParaRPr sz="1200">
                <a:latin typeface="Helvetica" panose="020B0604020202020204" pitchFamily="34" charset="0"/>
                <a:cs typeface="Helvetica" panose="020B0604020202020204" pitchFamily="34" charset="0"/>
              </a:endParaRPr>
            </a:p>
          </p:txBody>
        </p:sp>
        <p:sp>
          <p:nvSpPr>
            <p:cNvPr id="651" name="Google Shape;651;p61"/>
            <p:cNvSpPr txBox="1"/>
            <p:nvPr/>
          </p:nvSpPr>
          <p:spPr>
            <a:xfrm>
              <a:off x="9815390" y="8368650"/>
              <a:ext cx="2089200" cy="693600"/>
            </a:xfrm>
            <a:prstGeom prst="rect">
              <a:avLst/>
            </a:prstGeom>
            <a:noFill/>
            <a:ln>
              <a:noFill/>
            </a:ln>
          </p:spPr>
          <p:txBody>
            <a:bodyPr spcFirstLastPara="1" wrap="square" lIns="0" tIns="0" rIns="0" bIns="0" anchor="ctr" anchorCtr="0">
              <a:noAutofit/>
            </a:bodyPr>
            <a:lstStyle/>
            <a:p>
              <a:pPr algn="ctr"/>
              <a:r>
                <a:rPr lang="en" sz="1600">
                  <a:solidFill>
                    <a:schemeClr val="dk1"/>
                  </a:solidFill>
                  <a:latin typeface="Helvetica" panose="020B0604020202020204" pitchFamily="34" charset="0"/>
                  <a:ea typeface="Google Sans Text"/>
                  <a:cs typeface="Helvetica" panose="020B0604020202020204" pitchFamily="34" charset="0"/>
                  <a:sym typeface="Google Sans Text"/>
                </a:rPr>
                <a:t>POST-</a:t>
              </a:r>
              <a:endParaRPr sz="1600">
                <a:solidFill>
                  <a:schemeClr val="dk1"/>
                </a:solidFill>
                <a:latin typeface="Helvetica" panose="020B0604020202020204" pitchFamily="34" charset="0"/>
                <a:ea typeface="Google Sans Text"/>
                <a:cs typeface="Helvetica" panose="020B0604020202020204" pitchFamily="34" charset="0"/>
                <a:sym typeface="Google Sans Text"/>
              </a:endParaRPr>
            </a:p>
            <a:p>
              <a:pPr algn="ctr"/>
              <a:r>
                <a:rPr lang="en" sz="1600">
                  <a:solidFill>
                    <a:schemeClr val="dk1"/>
                  </a:solidFill>
                  <a:latin typeface="Helvetica" panose="020B0604020202020204" pitchFamily="34" charset="0"/>
                  <a:ea typeface="Google Sans Text"/>
                  <a:cs typeface="Helvetica" panose="020B0604020202020204" pitchFamily="34" charset="0"/>
                  <a:sym typeface="Google Sans Text"/>
                </a:rPr>
                <a:t>PROCESSING</a:t>
              </a:r>
              <a:endParaRPr sz="1600">
                <a:solidFill>
                  <a:schemeClr val="dk1"/>
                </a:solidFill>
                <a:latin typeface="Helvetica" panose="020B0604020202020204" pitchFamily="34" charset="0"/>
                <a:ea typeface="Google Sans Text"/>
                <a:cs typeface="Helvetica" panose="020B0604020202020204" pitchFamily="34" charset="0"/>
                <a:sym typeface="Google Sans Text"/>
              </a:endParaRPr>
            </a:p>
          </p:txBody>
        </p:sp>
      </p:grpSp>
      <p:grpSp>
        <p:nvGrpSpPr>
          <p:cNvPr id="652" name="Google Shape;652;p61"/>
          <p:cNvGrpSpPr/>
          <p:nvPr/>
        </p:nvGrpSpPr>
        <p:grpSpPr>
          <a:xfrm>
            <a:off x="5415071" y="1424000"/>
            <a:ext cx="1562800" cy="4826600"/>
            <a:chOff x="6996107" y="2017575"/>
            <a:chExt cx="2344200" cy="7239900"/>
          </a:xfrm>
        </p:grpSpPr>
        <p:sp>
          <p:nvSpPr>
            <p:cNvPr id="653" name="Google Shape;653;p61"/>
            <p:cNvSpPr/>
            <p:nvPr/>
          </p:nvSpPr>
          <p:spPr>
            <a:xfrm>
              <a:off x="6996107" y="2017575"/>
              <a:ext cx="2344200" cy="7239900"/>
            </a:xfrm>
            <a:prstGeom prst="rect">
              <a:avLst/>
            </a:prstGeom>
            <a:solidFill>
              <a:srgbClr val="F1F3F4"/>
            </a:solidFill>
            <a:ln>
              <a:noFill/>
            </a:ln>
          </p:spPr>
          <p:txBody>
            <a:bodyPr spcFirstLastPara="1" wrap="square" lIns="60950" tIns="60950" rIns="60950" bIns="60950" anchor="ctr" anchorCtr="0">
              <a:noAutofit/>
            </a:bodyPr>
            <a:lstStyle/>
            <a:p>
              <a:endParaRPr sz="1200">
                <a:latin typeface="Helvetica" panose="020B0604020202020204" pitchFamily="34" charset="0"/>
                <a:cs typeface="Helvetica" panose="020B0604020202020204" pitchFamily="34" charset="0"/>
              </a:endParaRPr>
            </a:p>
          </p:txBody>
        </p:sp>
        <p:sp>
          <p:nvSpPr>
            <p:cNvPr id="654" name="Google Shape;654;p61"/>
            <p:cNvSpPr txBox="1"/>
            <p:nvPr/>
          </p:nvSpPr>
          <p:spPr>
            <a:xfrm>
              <a:off x="7301538" y="8543400"/>
              <a:ext cx="1763100" cy="693600"/>
            </a:xfrm>
            <a:prstGeom prst="rect">
              <a:avLst/>
            </a:prstGeom>
            <a:noFill/>
            <a:ln>
              <a:noFill/>
            </a:ln>
          </p:spPr>
          <p:txBody>
            <a:bodyPr spcFirstLastPara="1" wrap="square" lIns="0" tIns="0" rIns="0" bIns="0" anchor="ctr" anchorCtr="0">
              <a:noAutofit/>
            </a:bodyPr>
            <a:lstStyle/>
            <a:p>
              <a:pPr algn="ctr"/>
              <a:r>
                <a:rPr lang="en" sz="1600">
                  <a:solidFill>
                    <a:schemeClr val="dk1"/>
                  </a:solidFill>
                  <a:latin typeface="Helvetica" panose="020B0604020202020204" pitchFamily="34" charset="0"/>
                  <a:ea typeface="Google Sans Text"/>
                  <a:cs typeface="Helvetica" panose="020B0604020202020204" pitchFamily="34" charset="0"/>
                  <a:sym typeface="Google Sans Text"/>
                </a:rPr>
                <a:t>PROCESS</a:t>
              </a:r>
              <a:endParaRPr sz="1600">
                <a:solidFill>
                  <a:schemeClr val="dk1"/>
                </a:solidFill>
                <a:latin typeface="Helvetica" panose="020B0604020202020204" pitchFamily="34" charset="0"/>
                <a:ea typeface="Google Sans Text"/>
                <a:cs typeface="Helvetica" panose="020B0604020202020204" pitchFamily="34" charset="0"/>
                <a:sym typeface="Google Sans Text"/>
              </a:endParaRPr>
            </a:p>
          </p:txBody>
        </p:sp>
      </p:grpSp>
      <p:grpSp>
        <p:nvGrpSpPr>
          <p:cNvPr id="655" name="Google Shape;655;p61"/>
          <p:cNvGrpSpPr/>
          <p:nvPr/>
        </p:nvGrpSpPr>
        <p:grpSpPr>
          <a:xfrm>
            <a:off x="3709384" y="1424000"/>
            <a:ext cx="1586617" cy="4826600"/>
            <a:chOff x="4333300" y="2017575"/>
            <a:chExt cx="2379925" cy="7239900"/>
          </a:xfrm>
        </p:grpSpPr>
        <p:sp>
          <p:nvSpPr>
            <p:cNvPr id="656" name="Google Shape;656;p61"/>
            <p:cNvSpPr/>
            <p:nvPr/>
          </p:nvSpPr>
          <p:spPr>
            <a:xfrm>
              <a:off x="4333300" y="2017575"/>
              <a:ext cx="2344200" cy="7239900"/>
            </a:xfrm>
            <a:prstGeom prst="rect">
              <a:avLst/>
            </a:prstGeom>
            <a:solidFill>
              <a:srgbClr val="F1F3F4"/>
            </a:solidFill>
            <a:ln>
              <a:noFill/>
            </a:ln>
          </p:spPr>
          <p:txBody>
            <a:bodyPr spcFirstLastPara="1" wrap="square" lIns="60950" tIns="60950" rIns="60950" bIns="60950" anchor="ctr" anchorCtr="0">
              <a:noAutofit/>
            </a:bodyPr>
            <a:lstStyle/>
            <a:p>
              <a:endParaRPr sz="1200">
                <a:latin typeface="Helvetica" panose="020B0604020202020204" pitchFamily="34" charset="0"/>
                <a:cs typeface="Helvetica" panose="020B0604020202020204" pitchFamily="34" charset="0"/>
              </a:endParaRPr>
            </a:p>
          </p:txBody>
        </p:sp>
        <p:sp>
          <p:nvSpPr>
            <p:cNvPr id="657" name="Google Shape;657;p61"/>
            <p:cNvSpPr txBox="1"/>
            <p:nvPr/>
          </p:nvSpPr>
          <p:spPr>
            <a:xfrm>
              <a:off x="4369025" y="8287200"/>
              <a:ext cx="2344200" cy="830700"/>
            </a:xfrm>
            <a:prstGeom prst="rect">
              <a:avLst/>
            </a:prstGeom>
            <a:noFill/>
            <a:ln>
              <a:noFill/>
            </a:ln>
          </p:spPr>
          <p:txBody>
            <a:bodyPr spcFirstLastPara="1" wrap="square" lIns="0" tIns="0" rIns="0" bIns="0" anchor="ctr" anchorCtr="0">
              <a:noAutofit/>
            </a:bodyPr>
            <a:lstStyle/>
            <a:p>
              <a:pPr algn="ctr"/>
              <a:r>
                <a:rPr lang="en" sz="1600">
                  <a:solidFill>
                    <a:schemeClr val="dk1"/>
                  </a:solidFill>
                  <a:latin typeface="Helvetica" panose="020B0604020202020204" pitchFamily="34" charset="0"/>
                  <a:ea typeface="Google Sans Text"/>
                  <a:cs typeface="Helvetica" panose="020B0604020202020204" pitchFamily="34" charset="0"/>
                  <a:sym typeface="Google Sans Text"/>
                </a:rPr>
                <a:t>BASE-</a:t>
              </a:r>
              <a:endParaRPr sz="1600">
                <a:solidFill>
                  <a:schemeClr val="dk1"/>
                </a:solidFill>
                <a:latin typeface="Helvetica" panose="020B0604020202020204" pitchFamily="34" charset="0"/>
                <a:ea typeface="Google Sans Text"/>
                <a:cs typeface="Helvetica" panose="020B0604020202020204" pitchFamily="34" charset="0"/>
                <a:sym typeface="Google Sans Text"/>
              </a:endParaRPr>
            </a:p>
            <a:p>
              <a:pPr algn="ctr"/>
              <a:r>
                <a:rPr lang="en" sz="1600">
                  <a:solidFill>
                    <a:schemeClr val="dk1"/>
                  </a:solidFill>
                  <a:latin typeface="Helvetica" panose="020B0604020202020204" pitchFamily="34" charset="0"/>
                  <a:ea typeface="Google Sans Text"/>
                  <a:cs typeface="Helvetica" panose="020B0604020202020204" pitchFamily="34" charset="0"/>
                  <a:sym typeface="Google Sans Text"/>
                </a:rPr>
                <a:t>LEARNERS</a:t>
              </a:r>
              <a:endParaRPr sz="1600">
                <a:solidFill>
                  <a:schemeClr val="dk1"/>
                </a:solidFill>
                <a:latin typeface="Helvetica" panose="020B0604020202020204" pitchFamily="34" charset="0"/>
                <a:ea typeface="Google Sans Text"/>
                <a:cs typeface="Helvetica" panose="020B0604020202020204" pitchFamily="34" charset="0"/>
                <a:sym typeface="Google Sans Text"/>
              </a:endParaRPr>
            </a:p>
          </p:txBody>
        </p:sp>
      </p:grpSp>
      <p:grpSp>
        <p:nvGrpSpPr>
          <p:cNvPr id="658" name="Google Shape;658;p61"/>
          <p:cNvGrpSpPr/>
          <p:nvPr/>
        </p:nvGrpSpPr>
        <p:grpSpPr>
          <a:xfrm>
            <a:off x="1851432" y="1424000"/>
            <a:ext cx="1722993" cy="4826600"/>
            <a:chOff x="1546373" y="2017575"/>
            <a:chExt cx="2584489" cy="7239900"/>
          </a:xfrm>
        </p:grpSpPr>
        <p:sp>
          <p:nvSpPr>
            <p:cNvPr id="659" name="Google Shape;659;p61"/>
            <p:cNvSpPr/>
            <p:nvPr/>
          </p:nvSpPr>
          <p:spPr>
            <a:xfrm>
              <a:off x="1546373" y="2017575"/>
              <a:ext cx="2539800" cy="7239900"/>
            </a:xfrm>
            <a:prstGeom prst="rect">
              <a:avLst/>
            </a:prstGeom>
            <a:solidFill>
              <a:srgbClr val="F1F3F4"/>
            </a:solidFill>
            <a:ln>
              <a:noFill/>
            </a:ln>
          </p:spPr>
          <p:txBody>
            <a:bodyPr spcFirstLastPara="1" wrap="square" lIns="60950" tIns="60950" rIns="60950" bIns="60950" anchor="ctr" anchorCtr="0">
              <a:noAutofit/>
            </a:bodyPr>
            <a:lstStyle/>
            <a:p>
              <a:endParaRPr sz="1200">
                <a:latin typeface="Helvetica" panose="020B0604020202020204" pitchFamily="34" charset="0"/>
                <a:cs typeface="Helvetica" panose="020B0604020202020204" pitchFamily="34" charset="0"/>
              </a:endParaRPr>
            </a:p>
          </p:txBody>
        </p:sp>
        <p:sp>
          <p:nvSpPr>
            <p:cNvPr id="660" name="Google Shape;660;p61"/>
            <p:cNvSpPr txBox="1"/>
            <p:nvPr/>
          </p:nvSpPr>
          <p:spPr>
            <a:xfrm>
              <a:off x="1591063" y="8513050"/>
              <a:ext cx="2539800" cy="693600"/>
            </a:xfrm>
            <a:prstGeom prst="rect">
              <a:avLst/>
            </a:prstGeom>
            <a:noFill/>
            <a:ln>
              <a:noFill/>
            </a:ln>
          </p:spPr>
          <p:txBody>
            <a:bodyPr spcFirstLastPara="1" wrap="square" lIns="0" tIns="0" rIns="0" bIns="0" anchor="ctr" anchorCtr="0">
              <a:noAutofit/>
            </a:bodyPr>
            <a:lstStyle/>
            <a:p>
              <a:pPr algn="ctr"/>
              <a:r>
                <a:rPr lang="en" sz="1600">
                  <a:solidFill>
                    <a:schemeClr val="dk1"/>
                  </a:solidFill>
                  <a:latin typeface="Helvetica" panose="020B0604020202020204" pitchFamily="34" charset="0"/>
                  <a:ea typeface="Google Sans Text"/>
                  <a:cs typeface="Helvetica" panose="020B0604020202020204" pitchFamily="34" charset="0"/>
                  <a:sym typeface="Google Sans Text"/>
                </a:rPr>
                <a:t>INPUT</a:t>
              </a:r>
              <a:endParaRPr sz="1600">
                <a:solidFill>
                  <a:schemeClr val="dk1"/>
                </a:solidFill>
                <a:latin typeface="Helvetica" panose="020B0604020202020204" pitchFamily="34" charset="0"/>
                <a:ea typeface="Google Sans Text"/>
                <a:cs typeface="Helvetica" panose="020B0604020202020204" pitchFamily="34" charset="0"/>
                <a:sym typeface="Google Sans Text"/>
              </a:endParaRPr>
            </a:p>
          </p:txBody>
        </p:sp>
      </p:grpSp>
      <p:sp>
        <p:nvSpPr>
          <p:cNvPr id="661" name="Google Shape;661;p61"/>
          <p:cNvSpPr/>
          <p:nvPr/>
        </p:nvSpPr>
        <p:spPr>
          <a:xfrm>
            <a:off x="1957706" y="4146892"/>
            <a:ext cx="1448400" cy="603600"/>
          </a:xfrm>
          <a:prstGeom prst="roundRect">
            <a:avLst>
              <a:gd name="adj" fmla="val 16667"/>
            </a:avLst>
          </a:prstGeom>
          <a:solidFill>
            <a:srgbClr val="002060"/>
          </a:solidFill>
          <a:ln>
            <a:noFill/>
          </a:ln>
        </p:spPr>
        <p:txBody>
          <a:bodyPr spcFirstLastPara="1" wrap="square" lIns="0" tIns="0" rIns="0" bIns="0" anchor="ctr" anchorCtr="0">
            <a:noAutofit/>
          </a:bodyPr>
          <a:lstStyle/>
          <a:p>
            <a:pPr algn="ctr"/>
            <a:r>
              <a:rPr lang="en" sz="1400" b="1">
                <a:solidFill>
                  <a:schemeClr val="bg1"/>
                </a:solidFill>
                <a:latin typeface="Helvetica" panose="020B0604020202020204" pitchFamily="34" charset="0"/>
                <a:ea typeface="Google Sans Text Medium"/>
                <a:cs typeface="Helvetica" panose="020B0604020202020204" pitchFamily="34" charset="0"/>
                <a:sym typeface="Google Sans Text Medium"/>
              </a:rPr>
              <a:t>Terrain variables</a:t>
            </a:r>
            <a:endParaRPr sz="1400" b="1">
              <a:solidFill>
                <a:schemeClr val="bg1"/>
              </a:solidFill>
              <a:latin typeface="Helvetica" panose="020B0604020202020204" pitchFamily="34" charset="0"/>
              <a:ea typeface="Google Sans Text Medium"/>
              <a:cs typeface="Helvetica" panose="020B0604020202020204" pitchFamily="34" charset="0"/>
              <a:sym typeface="Google Sans Text Medium"/>
            </a:endParaRPr>
          </a:p>
        </p:txBody>
      </p:sp>
      <p:sp>
        <p:nvSpPr>
          <p:cNvPr id="662" name="Google Shape;662;p61"/>
          <p:cNvSpPr/>
          <p:nvPr/>
        </p:nvSpPr>
        <p:spPr>
          <a:xfrm>
            <a:off x="9014183" y="3254683"/>
            <a:ext cx="1198600" cy="886000"/>
          </a:xfrm>
          <a:prstGeom prst="roundRect">
            <a:avLst>
              <a:gd name="adj" fmla="val 16667"/>
            </a:avLst>
          </a:prstGeom>
          <a:solidFill>
            <a:srgbClr val="A64D79"/>
          </a:solidFill>
          <a:ln>
            <a:noFill/>
          </a:ln>
        </p:spPr>
        <p:txBody>
          <a:bodyPr spcFirstLastPara="1" wrap="square" lIns="0" tIns="0" rIns="0" bIns="0" anchor="ctr" anchorCtr="0">
            <a:noAutofit/>
          </a:bodyPr>
          <a:lstStyle/>
          <a:p>
            <a:pPr algn="ctr"/>
            <a:r>
              <a:rPr lang="en" sz="1400" b="1">
                <a:solidFill>
                  <a:schemeClr val="bg1"/>
                </a:solidFill>
                <a:latin typeface="Helvetica" panose="020B0604020202020204" pitchFamily="34" charset="0"/>
                <a:ea typeface="Google Sans Text Medium"/>
                <a:cs typeface="Helvetica" panose="020B0604020202020204" pitchFamily="34" charset="0"/>
                <a:sym typeface="Google Sans Text Medium"/>
              </a:rPr>
              <a:t>LCMS raster outputs</a:t>
            </a:r>
            <a:endParaRPr sz="1400" b="1">
              <a:solidFill>
                <a:schemeClr val="bg1"/>
              </a:solidFill>
              <a:latin typeface="Helvetica" panose="020B0604020202020204" pitchFamily="34" charset="0"/>
              <a:ea typeface="Google Sans Text Medium"/>
              <a:cs typeface="Helvetica" panose="020B0604020202020204" pitchFamily="34" charset="0"/>
              <a:sym typeface="Google Sans Text Medium"/>
            </a:endParaRPr>
          </a:p>
        </p:txBody>
      </p:sp>
      <p:sp>
        <p:nvSpPr>
          <p:cNvPr id="663" name="Google Shape;663;p61"/>
          <p:cNvSpPr/>
          <p:nvPr/>
        </p:nvSpPr>
        <p:spPr>
          <a:xfrm>
            <a:off x="1973833" y="1729776"/>
            <a:ext cx="1448400" cy="982800"/>
          </a:xfrm>
          <a:prstGeom prst="roundRect">
            <a:avLst>
              <a:gd name="adj" fmla="val 16667"/>
            </a:avLst>
          </a:prstGeom>
          <a:solidFill>
            <a:srgbClr val="1A73E8"/>
          </a:solidFill>
          <a:ln>
            <a:noFill/>
          </a:ln>
        </p:spPr>
        <p:txBody>
          <a:bodyPr spcFirstLastPara="1" wrap="square" lIns="0" tIns="0" rIns="0" bIns="0" anchor="ctr" anchorCtr="0">
            <a:noAutofit/>
          </a:bodyPr>
          <a:lstStyle/>
          <a:p>
            <a:pPr algn="ctr"/>
            <a:r>
              <a:rPr lang="en" sz="1400" b="1">
                <a:solidFill>
                  <a:schemeClr val="bg1"/>
                </a:solidFill>
                <a:latin typeface="Helvetica" panose="020B0604020202020204" pitchFamily="34" charset="0"/>
                <a:ea typeface="Google Sans Text Medium"/>
                <a:cs typeface="Helvetica" panose="020B0604020202020204" pitchFamily="34" charset="0"/>
                <a:sym typeface="Google Sans Text Medium"/>
              </a:rPr>
              <a:t>annual</a:t>
            </a:r>
            <a:endParaRPr sz="1400" b="1">
              <a:solidFill>
                <a:schemeClr val="bg1"/>
              </a:solidFill>
              <a:latin typeface="Helvetica" panose="020B0604020202020204" pitchFamily="34" charset="0"/>
              <a:ea typeface="Google Sans Text Medium"/>
              <a:cs typeface="Helvetica" panose="020B0604020202020204" pitchFamily="34" charset="0"/>
              <a:sym typeface="Google Sans Text Medium"/>
            </a:endParaRPr>
          </a:p>
          <a:p>
            <a:pPr algn="ctr"/>
            <a:r>
              <a:rPr lang="en" sz="1400" b="1">
                <a:solidFill>
                  <a:schemeClr val="bg1"/>
                </a:solidFill>
                <a:latin typeface="Helvetica" panose="020B0604020202020204" pitchFamily="34" charset="0"/>
                <a:ea typeface="Google Sans Text Medium"/>
                <a:cs typeface="Helvetica" panose="020B0604020202020204" pitchFamily="34" charset="0"/>
                <a:sym typeface="Google Sans Text Medium"/>
              </a:rPr>
              <a:t>Landsat + Sentinel-2 composites</a:t>
            </a:r>
            <a:endParaRPr sz="1400" b="1">
              <a:solidFill>
                <a:schemeClr val="bg1"/>
              </a:solidFill>
              <a:latin typeface="Helvetica" panose="020B0604020202020204" pitchFamily="34" charset="0"/>
              <a:ea typeface="Google Sans Text Medium"/>
              <a:cs typeface="Helvetica" panose="020B0604020202020204" pitchFamily="34" charset="0"/>
              <a:sym typeface="Google Sans Text Medium"/>
            </a:endParaRPr>
          </a:p>
        </p:txBody>
      </p:sp>
      <p:sp>
        <p:nvSpPr>
          <p:cNvPr id="664" name="Google Shape;664;p61"/>
          <p:cNvSpPr/>
          <p:nvPr/>
        </p:nvSpPr>
        <p:spPr>
          <a:xfrm>
            <a:off x="3907050" y="1988183"/>
            <a:ext cx="1175400" cy="462400"/>
          </a:xfrm>
          <a:prstGeom prst="roundRect">
            <a:avLst>
              <a:gd name="adj" fmla="val 16667"/>
            </a:avLst>
          </a:prstGeom>
          <a:solidFill>
            <a:srgbClr val="E69138"/>
          </a:solidFill>
          <a:ln>
            <a:noFill/>
          </a:ln>
        </p:spPr>
        <p:txBody>
          <a:bodyPr spcFirstLastPara="1" wrap="square" lIns="0" tIns="0" rIns="0" bIns="0" anchor="ctr" anchorCtr="0">
            <a:noAutofit/>
          </a:bodyPr>
          <a:lstStyle/>
          <a:p>
            <a:pPr algn="ctr"/>
            <a:r>
              <a:rPr lang="en" sz="1400" b="1">
                <a:solidFill>
                  <a:schemeClr val="bg1"/>
                </a:solidFill>
                <a:latin typeface="Helvetica" panose="020B0604020202020204" pitchFamily="34" charset="0"/>
                <a:ea typeface="Google Sans Text Medium"/>
                <a:cs typeface="Helvetica" panose="020B0604020202020204" pitchFamily="34" charset="0"/>
                <a:sym typeface="Google Sans Text Medium"/>
              </a:rPr>
              <a:t>LandTrendr</a:t>
            </a:r>
            <a:endParaRPr sz="1400" b="1">
              <a:solidFill>
                <a:schemeClr val="bg1"/>
              </a:solidFill>
              <a:latin typeface="Helvetica" panose="020B0604020202020204" pitchFamily="34" charset="0"/>
              <a:ea typeface="Google Sans Text Medium"/>
              <a:cs typeface="Helvetica" panose="020B0604020202020204" pitchFamily="34" charset="0"/>
              <a:sym typeface="Google Sans Text Medium"/>
            </a:endParaRPr>
          </a:p>
        </p:txBody>
      </p:sp>
      <p:sp>
        <p:nvSpPr>
          <p:cNvPr id="665" name="Google Shape;665;p61"/>
          <p:cNvSpPr/>
          <p:nvPr/>
        </p:nvSpPr>
        <p:spPr>
          <a:xfrm>
            <a:off x="3892150" y="3171000"/>
            <a:ext cx="1175400" cy="462400"/>
          </a:xfrm>
          <a:prstGeom prst="roundRect">
            <a:avLst>
              <a:gd name="adj" fmla="val 16667"/>
            </a:avLst>
          </a:prstGeom>
          <a:solidFill>
            <a:srgbClr val="E69138"/>
          </a:solidFill>
          <a:ln>
            <a:noFill/>
          </a:ln>
        </p:spPr>
        <p:txBody>
          <a:bodyPr spcFirstLastPara="1" wrap="square" lIns="0" tIns="0" rIns="0" bIns="0" anchor="ctr" anchorCtr="0">
            <a:noAutofit/>
          </a:bodyPr>
          <a:lstStyle/>
          <a:p>
            <a:pPr algn="ctr"/>
            <a:r>
              <a:rPr lang="en" sz="1400" b="1">
                <a:solidFill>
                  <a:schemeClr val="bg1"/>
                </a:solidFill>
                <a:latin typeface="Helvetica" panose="020B0604020202020204" pitchFamily="34" charset="0"/>
                <a:ea typeface="Google Sans Text Medium"/>
                <a:cs typeface="Helvetica" panose="020B0604020202020204" pitchFamily="34" charset="0"/>
                <a:sym typeface="Google Sans Text Medium"/>
              </a:rPr>
              <a:t>CCDC</a:t>
            </a:r>
            <a:endParaRPr sz="1400" b="1">
              <a:solidFill>
                <a:schemeClr val="bg1"/>
              </a:solidFill>
              <a:latin typeface="Helvetica" panose="020B0604020202020204" pitchFamily="34" charset="0"/>
              <a:ea typeface="Google Sans Text Medium"/>
              <a:cs typeface="Helvetica" panose="020B0604020202020204" pitchFamily="34" charset="0"/>
              <a:sym typeface="Google Sans Text Medium"/>
            </a:endParaRPr>
          </a:p>
        </p:txBody>
      </p:sp>
      <p:cxnSp>
        <p:nvCxnSpPr>
          <p:cNvPr id="666" name="Google Shape;666;p61"/>
          <p:cNvCxnSpPr>
            <a:stCxn id="665" idx="3"/>
            <a:endCxn id="667" idx="1"/>
          </p:cNvCxnSpPr>
          <p:nvPr/>
        </p:nvCxnSpPr>
        <p:spPr>
          <a:xfrm>
            <a:off x="5067550" y="3402200"/>
            <a:ext cx="539200" cy="0"/>
          </a:xfrm>
          <a:prstGeom prst="straightConnector1">
            <a:avLst/>
          </a:prstGeom>
          <a:noFill/>
          <a:ln w="28575" cap="flat" cmpd="sng">
            <a:solidFill>
              <a:srgbClr val="808080"/>
            </a:solidFill>
            <a:prstDash val="solid"/>
            <a:round/>
            <a:headEnd type="none" w="sm" len="sm"/>
            <a:tailEnd type="triangle" w="sm" len="sm"/>
          </a:ln>
        </p:spPr>
      </p:cxnSp>
      <p:cxnSp>
        <p:nvCxnSpPr>
          <p:cNvPr id="668" name="Google Shape;668;p61"/>
          <p:cNvCxnSpPr>
            <a:stCxn id="661" idx="3"/>
          </p:cNvCxnSpPr>
          <p:nvPr/>
        </p:nvCxnSpPr>
        <p:spPr>
          <a:xfrm rot="10800000" flipH="1">
            <a:off x="3406106" y="3621692"/>
            <a:ext cx="2204200" cy="827000"/>
          </a:xfrm>
          <a:prstGeom prst="bentConnector3">
            <a:avLst>
              <a:gd name="adj1" fmla="val 77313"/>
            </a:avLst>
          </a:prstGeom>
          <a:noFill/>
          <a:ln w="28575" cap="flat" cmpd="sng">
            <a:solidFill>
              <a:srgbClr val="757575"/>
            </a:solidFill>
            <a:prstDash val="solid"/>
            <a:round/>
            <a:headEnd type="none" w="med" len="med"/>
            <a:tailEnd type="triangle" w="med" len="med"/>
          </a:ln>
        </p:spPr>
      </p:cxnSp>
      <p:cxnSp>
        <p:nvCxnSpPr>
          <p:cNvPr id="669" name="Google Shape;669;p61"/>
          <p:cNvCxnSpPr>
            <a:stCxn id="670" idx="3"/>
            <a:endCxn id="665" idx="1"/>
          </p:cNvCxnSpPr>
          <p:nvPr/>
        </p:nvCxnSpPr>
        <p:spPr>
          <a:xfrm>
            <a:off x="3423218" y="3402200"/>
            <a:ext cx="469000" cy="0"/>
          </a:xfrm>
          <a:prstGeom prst="straightConnector1">
            <a:avLst/>
          </a:prstGeom>
          <a:noFill/>
          <a:ln w="28575" cap="flat" cmpd="sng">
            <a:solidFill>
              <a:srgbClr val="757575"/>
            </a:solidFill>
            <a:prstDash val="solid"/>
            <a:round/>
            <a:headEnd type="none" w="med" len="med"/>
            <a:tailEnd type="triangle" w="med" len="med"/>
          </a:ln>
        </p:spPr>
      </p:cxnSp>
      <p:cxnSp>
        <p:nvCxnSpPr>
          <p:cNvPr id="671" name="Google Shape;671;p61"/>
          <p:cNvCxnSpPr>
            <a:stCxn id="663" idx="3"/>
            <a:endCxn id="664" idx="1"/>
          </p:cNvCxnSpPr>
          <p:nvPr/>
        </p:nvCxnSpPr>
        <p:spPr>
          <a:xfrm rot="10800000" flipH="1">
            <a:off x="3422233" y="2219376"/>
            <a:ext cx="484800" cy="1800"/>
          </a:xfrm>
          <a:prstGeom prst="straightConnector1">
            <a:avLst/>
          </a:prstGeom>
          <a:noFill/>
          <a:ln w="28575" cap="flat" cmpd="sng">
            <a:solidFill>
              <a:srgbClr val="757575"/>
            </a:solidFill>
            <a:prstDash val="solid"/>
            <a:round/>
            <a:headEnd type="none" w="med" len="med"/>
            <a:tailEnd type="triangle" w="med" len="med"/>
          </a:ln>
        </p:spPr>
      </p:cxnSp>
      <p:sp>
        <p:nvSpPr>
          <p:cNvPr id="670" name="Google Shape;670;p61"/>
          <p:cNvSpPr/>
          <p:nvPr/>
        </p:nvSpPr>
        <p:spPr>
          <a:xfrm>
            <a:off x="1974818" y="2993000"/>
            <a:ext cx="1448400" cy="818400"/>
          </a:xfrm>
          <a:prstGeom prst="roundRect">
            <a:avLst>
              <a:gd name="adj" fmla="val 16667"/>
            </a:avLst>
          </a:prstGeom>
          <a:solidFill>
            <a:srgbClr val="1A73E8"/>
          </a:solidFill>
          <a:ln>
            <a:noFill/>
          </a:ln>
        </p:spPr>
        <p:txBody>
          <a:bodyPr spcFirstLastPara="1" wrap="square" lIns="0" tIns="0" rIns="0" bIns="0" anchor="ctr" anchorCtr="0">
            <a:noAutofit/>
          </a:bodyPr>
          <a:lstStyle/>
          <a:p>
            <a:pPr algn="ctr"/>
            <a:r>
              <a:rPr lang="en" sz="1400" b="1">
                <a:solidFill>
                  <a:schemeClr val="bg1"/>
                </a:solidFill>
                <a:latin typeface="Helvetica" panose="020B0604020202020204" pitchFamily="34" charset="0"/>
                <a:ea typeface="Google Sans Text Medium"/>
                <a:cs typeface="Helvetica" panose="020B0604020202020204" pitchFamily="34" charset="0"/>
                <a:sym typeface="Google Sans Text Medium"/>
              </a:rPr>
              <a:t>all </a:t>
            </a:r>
            <a:endParaRPr sz="1400" b="1">
              <a:solidFill>
                <a:schemeClr val="bg1"/>
              </a:solidFill>
              <a:latin typeface="Helvetica" panose="020B0604020202020204" pitchFamily="34" charset="0"/>
              <a:ea typeface="Google Sans Text Medium"/>
              <a:cs typeface="Helvetica" panose="020B0604020202020204" pitchFamily="34" charset="0"/>
              <a:sym typeface="Google Sans Text Medium"/>
            </a:endParaRPr>
          </a:p>
          <a:p>
            <a:pPr algn="ctr"/>
            <a:r>
              <a:rPr lang="en" sz="1400" b="1">
                <a:solidFill>
                  <a:schemeClr val="bg1"/>
                </a:solidFill>
                <a:latin typeface="Helvetica" panose="020B0604020202020204" pitchFamily="34" charset="0"/>
                <a:ea typeface="Google Sans Text Medium"/>
                <a:cs typeface="Helvetica" panose="020B0604020202020204" pitchFamily="34" charset="0"/>
                <a:sym typeface="Google Sans Text Medium"/>
              </a:rPr>
              <a:t> Landsat</a:t>
            </a:r>
            <a:endParaRPr sz="1400" b="1">
              <a:solidFill>
                <a:schemeClr val="bg1"/>
              </a:solidFill>
              <a:latin typeface="Helvetica" panose="020B0604020202020204" pitchFamily="34" charset="0"/>
              <a:ea typeface="Google Sans Text Medium"/>
              <a:cs typeface="Helvetica" panose="020B0604020202020204" pitchFamily="34" charset="0"/>
              <a:sym typeface="Google Sans Text Medium"/>
            </a:endParaRPr>
          </a:p>
        </p:txBody>
      </p:sp>
      <p:sp>
        <p:nvSpPr>
          <p:cNvPr id="672" name="Google Shape;672;p61"/>
          <p:cNvSpPr/>
          <p:nvPr/>
        </p:nvSpPr>
        <p:spPr>
          <a:xfrm>
            <a:off x="5606783" y="4171513"/>
            <a:ext cx="1175400" cy="711200"/>
          </a:xfrm>
          <a:prstGeom prst="roundRect">
            <a:avLst>
              <a:gd name="adj" fmla="val 16667"/>
            </a:avLst>
          </a:prstGeom>
          <a:solidFill>
            <a:srgbClr val="C00000"/>
          </a:solidFill>
          <a:ln>
            <a:noFill/>
          </a:ln>
        </p:spPr>
        <p:txBody>
          <a:bodyPr spcFirstLastPara="1" wrap="square" lIns="0" tIns="0" rIns="0" bIns="0" anchor="ctr" anchorCtr="0">
            <a:noAutofit/>
          </a:bodyPr>
          <a:lstStyle/>
          <a:p>
            <a:pPr algn="ctr"/>
            <a:r>
              <a:rPr lang="en" sz="1400" b="1">
                <a:solidFill>
                  <a:schemeClr val="bg1"/>
                </a:solidFill>
                <a:latin typeface="Helvetica" panose="020B0604020202020204" pitchFamily="34" charset="0"/>
                <a:ea typeface="Google Sans Text Medium"/>
                <a:cs typeface="Helvetica" panose="020B0604020202020204" pitchFamily="34" charset="0"/>
                <a:sym typeface="Google Sans Text Medium"/>
              </a:rPr>
              <a:t>map assemblage</a:t>
            </a:r>
            <a:endParaRPr sz="1400" b="1">
              <a:solidFill>
                <a:schemeClr val="bg1"/>
              </a:solidFill>
              <a:latin typeface="Helvetica" panose="020B0604020202020204" pitchFamily="34" charset="0"/>
              <a:ea typeface="Google Sans Text Medium"/>
              <a:cs typeface="Helvetica" panose="020B0604020202020204" pitchFamily="34" charset="0"/>
              <a:sym typeface="Google Sans Text Medium"/>
            </a:endParaRPr>
          </a:p>
        </p:txBody>
      </p:sp>
      <p:cxnSp>
        <p:nvCxnSpPr>
          <p:cNvPr id="673" name="Google Shape;673;p61"/>
          <p:cNvCxnSpPr>
            <a:stCxn id="674" idx="2"/>
            <a:endCxn id="672" idx="0"/>
          </p:cNvCxnSpPr>
          <p:nvPr/>
        </p:nvCxnSpPr>
        <p:spPr>
          <a:xfrm>
            <a:off x="6194483" y="3617513"/>
            <a:ext cx="0" cy="554000"/>
          </a:xfrm>
          <a:prstGeom prst="straightConnector1">
            <a:avLst/>
          </a:prstGeom>
          <a:noFill/>
          <a:ln w="28575" cap="flat" cmpd="sng">
            <a:solidFill>
              <a:srgbClr val="757575"/>
            </a:solidFill>
            <a:prstDash val="solid"/>
            <a:round/>
            <a:headEnd type="none" w="med" len="med"/>
            <a:tailEnd type="triangle" w="med" len="med"/>
          </a:ln>
        </p:spPr>
      </p:cxnSp>
      <p:sp>
        <p:nvSpPr>
          <p:cNvPr id="675" name="Google Shape;675;p61"/>
          <p:cNvSpPr/>
          <p:nvPr/>
        </p:nvSpPr>
        <p:spPr>
          <a:xfrm>
            <a:off x="7310475" y="2678480"/>
            <a:ext cx="1175400" cy="711200"/>
          </a:xfrm>
          <a:prstGeom prst="roundRect">
            <a:avLst>
              <a:gd name="adj" fmla="val 16667"/>
            </a:avLst>
          </a:prstGeom>
          <a:solidFill>
            <a:srgbClr val="34A853"/>
          </a:solidFill>
          <a:ln>
            <a:noFill/>
          </a:ln>
        </p:spPr>
        <p:txBody>
          <a:bodyPr spcFirstLastPara="1" wrap="square" lIns="0" tIns="0" rIns="0" bIns="0" anchor="ctr" anchorCtr="0">
            <a:noAutofit/>
          </a:bodyPr>
          <a:lstStyle/>
          <a:p>
            <a:pPr algn="ctr"/>
            <a:r>
              <a:rPr lang="en" sz="1400" b="1">
                <a:solidFill>
                  <a:schemeClr val="bg1"/>
                </a:solidFill>
                <a:latin typeface="Helvetica" panose="020B0604020202020204" pitchFamily="34" charset="0"/>
                <a:ea typeface="Google Sans Text Medium"/>
                <a:cs typeface="Helvetica" panose="020B0604020202020204" pitchFamily="34" charset="0"/>
                <a:sym typeface="Google Sans Text Medium"/>
              </a:rPr>
              <a:t>map validation</a:t>
            </a:r>
            <a:endParaRPr sz="1400" b="1">
              <a:solidFill>
                <a:schemeClr val="bg1"/>
              </a:solidFill>
              <a:latin typeface="Helvetica" panose="020B0604020202020204" pitchFamily="34" charset="0"/>
              <a:ea typeface="Google Sans Text Medium"/>
              <a:cs typeface="Helvetica" panose="020B0604020202020204" pitchFamily="34" charset="0"/>
              <a:sym typeface="Google Sans Text Medium"/>
            </a:endParaRPr>
          </a:p>
        </p:txBody>
      </p:sp>
      <p:sp>
        <p:nvSpPr>
          <p:cNvPr id="676" name="Google Shape;676;p61"/>
          <p:cNvSpPr/>
          <p:nvPr/>
        </p:nvSpPr>
        <p:spPr>
          <a:xfrm>
            <a:off x="7298883" y="4005700"/>
            <a:ext cx="1198600" cy="886000"/>
          </a:xfrm>
          <a:prstGeom prst="roundRect">
            <a:avLst>
              <a:gd name="adj" fmla="val 16667"/>
            </a:avLst>
          </a:prstGeom>
          <a:solidFill>
            <a:schemeClr val="accent4"/>
          </a:solidFill>
          <a:ln>
            <a:noFill/>
          </a:ln>
        </p:spPr>
        <p:txBody>
          <a:bodyPr spcFirstLastPara="1" wrap="square" lIns="0" tIns="0" rIns="0" bIns="0" anchor="ctr" anchorCtr="0">
            <a:noAutofit/>
          </a:bodyPr>
          <a:lstStyle/>
          <a:p>
            <a:pPr algn="ctr"/>
            <a:r>
              <a:rPr lang="en" sz="1400" b="1">
                <a:solidFill>
                  <a:schemeClr val="bg1"/>
                </a:solidFill>
                <a:latin typeface="Helvetica" panose="020B0604020202020204" pitchFamily="34" charset="0"/>
                <a:ea typeface="Google Sans Text Medium"/>
                <a:cs typeface="Helvetica" panose="020B0604020202020204" pitchFamily="34" charset="0"/>
                <a:sym typeface="Google Sans Text Medium"/>
              </a:rPr>
              <a:t>set colors, no data values, etc</a:t>
            </a:r>
            <a:endParaRPr sz="1400" b="1">
              <a:solidFill>
                <a:schemeClr val="bg1"/>
              </a:solidFill>
              <a:latin typeface="Helvetica" panose="020B0604020202020204" pitchFamily="34" charset="0"/>
              <a:ea typeface="Google Sans Text Medium"/>
              <a:cs typeface="Helvetica" panose="020B0604020202020204" pitchFamily="34" charset="0"/>
              <a:sym typeface="Google Sans Text Medium"/>
            </a:endParaRPr>
          </a:p>
        </p:txBody>
      </p:sp>
      <p:cxnSp>
        <p:nvCxnSpPr>
          <p:cNvPr id="677" name="Google Shape;677;p61"/>
          <p:cNvCxnSpPr>
            <a:stCxn id="675" idx="2"/>
            <a:endCxn id="676" idx="0"/>
          </p:cNvCxnSpPr>
          <p:nvPr/>
        </p:nvCxnSpPr>
        <p:spPr>
          <a:xfrm>
            <a:off x="7898175" y="3389680"/>
            <a:ext cx="0" cy="616000"/>
          </a:xfrm>
          <a:prstGeom prst="straightConnector1">
            <a:avLst/>
          </a:prstGeom>
          <a:noFill/>
          <a:ln w="28575" cap="flat" cmpd="sng">
            <a:solidFill>
              <a:srgbClr val="757575"/>
            </a:solidFill>
            <a:prstDash val="solid"/>
            <a:round/>
            <a:headEnd type="none" w="med" len="med"/>
            <a:tailEnd type="triangle" w="med" len="med"/>
          </a:ln>
        </p:spPr>
      </p:cxnSp>
      <p:cxnSp>
        <p:nvCxnSpPr>
          <p:cNvPr id="678" name="Google Shape;678;p61"/>
          <p:cNvCxnSpPr>
            <a:stCxn id="672" idx="3"/>
            <a:endCxn id="675" idx="1"/>
          </p:cNvCxnSpPr>
          <p:nvPr/>
        </p:nvCxnSpPr>
        <p:spPr>
          <a:xfrm rot="10800000" flipH="1">
            <a:off x="6782183" y="3034113"/>
            <a:ext cx="528200" cy="1493000"/>
          </a:xfrm>
          <a:prstGeom prst="bentConnector3">
            <a:avLst>
              <a:gd name="adj1" fmla="val 15499"/>
            </a:avLst>
          </a:prstGeom>
          <a:noFill/>
          <a:ln w="28575" cap="flat" cmpd="sng">
            <a:solidFill>
              <a:srgbClr val="757575"/>
            </a:solidFill>
            <a:prstDash val="solid"/>
            <a:round/>
            <a:headEnd type="none" w="med" len="med"/>
            <a:tailEnd type="triangle" w="med" len="med"/>
          </a:ln>
        </p:spPr>
      </p:cxnSp>
      <p:cxnSp>
        <p:nvCxnSpPr>
          <p:cNvPr id="679" name="Google Shape;679;p61"/>
          <p:cNvCxnSpPr>
            <a:stCxn id="676" idx="3"/>
            <a:endCxn id="662" idx="1"/>
          </p:cNvCxnSpPr>
          <p:nvPr/>
        </p:nvCxnSpPr>
        <p:spPr>
          <a:xfrm rot="10800000" flipH="1">
            <a:off x="8497483" y="3697700"/>
            <a:ext cx="516800" cy="751000"/>
          </a:xfrm>
          <a:prstGeom prst="bentConnector3">
            <a:avLst>
              <a:gd name="adj1" fmla="val 49990"/>
            </a:avLst>
          </a:prstGeom>
          <a:noFill/>
          <a:ln w="28575" cap="flat" cmpd="sng">
            <a:solidFill>
              <a:srgbClr val="757575"/>
            </a:solidFill>
            <a:prstDash val="solid"/>
            <a:round/>
            <a:headEnd type="none" w="med" len="med"/>
            <a:tailEnd type="triangle" w="med" len="med"/>
          </a:ln>
        </p:spPr>
      </p:cxnSp>
      <p:sp>
        <p:nvSpPr>
          <p:cNvPr id="680" name="Google Shape;680;p61"/>
          <p:cNvSpPr/>
          <p:nvPr/>
        </p:nvSpPr>
        <p:spPr>
          <a:xfrm>
            <a:off x="1974784" y="5052295"/>
            <a:ext cx="1464400" cy="662400"/>
          </a:xfrm>
          <a:prstGeom prst="roundRect">
            <a:avLst>
              <a:gd name="adj" fmla="val 16667"/>
            </a:avLst>
          </a:prstGeom>
          <a:solidFill>
            <a:srgbClr val="002060"/>
          </a:solidFill>
          <a:ln>
            <a:noFill/>
          </a:ln>
        </p:spPr>
        <p:txBody>
          <a:bodyPr spcFirstLastPara="1" wrap="square" lIns="0" tIns="0" rIns="0" bIns="0" anchor="ctr" anchorCtr="0">
            <a:noAutofit/>
          </a:bodyPr>
          <a:lstStyle/>
          <a:p>
            <a:pPr algn="ctr"/>
            <a:r>
              <a:rPr lang="en" sz="1400" b="1">
                <a:solidFill>
                  <a:schemeClr val="bg1"/>
                </a:solidFill>
                <a:latin typeface="Helvetica" panose="020B0604020202020204" pitchFamily="34" charset="0"/>
                <a:ea typeface="Google Sans Text Medium"/>
                <a:cs typeface="Helvetica" panose="020B0604020202020204" pitchFamily="34" charset="0"/>
                <a:sym typeface="Google Sans Text Medium"/>
              </a:rPr>
              <a:t>Training data - </a:t>
            </a:r>
            <a:endParaRPr sz="1400" b="1">
              <a:solidFill>
                <a:schemeClr val="bg1"/>
              </a:solidFill>
              <a:latin typeface="Helvetica" panose="020B0604020202020204" pitchFamily="34" charset="0"/>
              <a:ea typeface="Google Sans Text Medium"/>
              <a:cs typeface="Helvetica" panose="020B0604020202020204" pitchFamily="34" charset="0"/>
              <a:sym typeface="Google Sans Text Medium"/>
            </a:endParaRPr>
          </a:p>
          <a:p>
            <a:pPr algn="ctr"/>
            <a:r>
              <a:rPr lang="en" sz="1400" b="1">
                <a:solidFill>
                  <a:schemeClr val="bg1"/>
                </a:solidFill>
                <a:latin typeface="Helvetica" panose="020B0604020202020204" pitchFamily="34" charset="0"/>
                <a:ea typeface="Google Sans Text Medium"/>
                <a:cs typeface="Helvetica" panose="020B0604020202020204" pitchFamily="34" charset="0"/>
                <a:sym typeface="Google Sans Text Medium"/>
              </a:rPr>
              <a:t>TimeSync</a:t>
            </a:r>
            <a:endParaRPr sz="1400" b="1">
              <a:solidFill>
                <a:schemeClr val="bg1"/>
              </a:solidFill>
              <a:latin typeface="Helvetica" panose="020B0604020202020204" pitchFamily="34" charset="0"/>
              <a:ea typeface="Google Sans Text Medium"/>
              <a:cs typeface="Helvetica" panose="020B0604020202020204" pitchFamily="34" charset="0"/>
              <a:sym typeface="Google Sans Text Medium"/>
            </a:endParaRPr>
          </a:p>
        </p:txBody>
      </p:sp>
      <p:cxnSp>
        <p:nvCxnSpPr>
          <p:cNvPr id="681" name="Google Shape;681;p61"/>
          <p:cNvCxnSpPr>
            <a:stCxn id="680" idx="3"/>
          </p:cNvCxnSpPr>
          <p:nvPr/>
        </p:nvCxnSpPr>
        <p:spPr>
          <a:xfrm rot="10800000" flipH="1">
            <a:off x="3439184" y="3621695"/>
            <a:ext cx="2171200" cy="1761800"/>
          </a:xfrm>
          <a:prstGeom prst="bentConnector3">
            <a:avLst>
              <a:gd name="adj1" fmla="val 81839"/>
            </a:avLst>
          </a:prstGeom>
          <a:noFill/>
          <a:ln w="28575" cap="flat" cmpd="sng">
            <a:solidFill>
              <a:srgbClr val="808080"/>
            </a:solidFill>
            <a:prstDash val="solid"/>
            <a:round/>
            <a:headEnd type="none" w="med" len="med"/>
            <a:tailEnd type="triangle" w="med" len="med"/>
          </a:ln>
        </p:spPr>
      </p:cxnSp>
      <p:sp>
        <p:nvSpPr>
          <p:cNvPr id="667" name="Google Shape;667;p61"/>
          <p:cNvSpPr/>
          <p:nvPr/>
        </p:nvSpPr>
        <p:spPr>
          <a:xfrm>
            <a:off x="5606783" y="3046600"/>
            <a:ext cx="1175400" cy="711200"/>
          </a:xfrm>
          <a:prstGeom prst="roundRect">
            <a:avLst>
              <a:gd name="adj" fmla="val 16667"/>
            </a:avLst>
          </a:prstGeom>
          <a:solidFill>
            <a:srgbClr val="C00000"/>
          </a:solidFill>
          <a:ln>
            <a:noFill/>
          </a:ln>
        </p:spPr>
        <p:txBody>
          <a:bodyPr spcFirstLastPara="1" wrap="square" lIns="0" tIns="0" rIns="0" bIns="0" anchor="ctr" anchorCtr="0">
            <a:noAutofit/>
          </a:bodyPr>
          <a:lstStyle/>
          <a:p>
            <a:pPr algn="ctr"/>
            <a:r>
              <a:rPr lang="en" sz="1400" b="1">
                <a:solidFill>
                  <a:schemeClr val="bg1"/>
                </a:solidFill>
                <a:latin typeface="Helvetica" panose="020B0604020202020204" pitchFamily="34" charset="0"/>
                <a:ea typeface="Google Sans Text Medium"/>
                <a:cs typeface="Helvetica" panose="020B0604020202020204" pitchFamily="34" charset="0"/>
                <a:sym typeface="Google Sans Text Medium"/>
              </a:rPr>
              <a:t>statistical models</a:t>
            </a:r>
            <a:endParaRPr sz="1400" b="1">
              <a:solidFill>
                <a:schemeClr val="bg1"/>
              </a:solidFill>
              <a:latin typeface="Helvetica" panose="020B0604020202020204" pitchFamily="34" charset="0"/>
              <a:ea typeface="Google Sans Text Medium"/>
              <a:cs typeface="Helvetica" panose="020B0604020202020204" pitchFamily="34" charset="0"/>
              <a:sym typeface="Google Sans Text Medium"/>
            </a:endParaRPr>
          </a:p>
        </p:txBody>
      </p:sp>
      <p:cxnSp>
        <p:nvCxnSpPr>
          <p:cNvPr id="682" name="Google Shape;682;p61"/>
          <p:cNvCxnSpPr/>
          <p:nvPr/>
        </p:nvCxnSpPr>
        <p:spPr>
          <a:xfrm>
            <a:off x="5082450" y="2219383"/>
            <a:ext cx="580800" cy="877800"/>
          </a:xfrm>
          <a:prstGeom prst="straightConnector1">
            <a:avLst/>
          </a:prstGeom>
          <a:noFill/>
          <a:ln w="28575" cap="flat" cmpd="sng">
            <a:solidFill>
              <a:srgbClr val="808080"/>
            </a:solidFill>
            <a:prstDash val="solid"/>
            <a:round/>
            <a:headEnd type="none" w="sm" len="sm"/>
            <a:tailEnd type="triangle" w="sm" len="sm"/>
          </a:ln>
        </p:spPr>
      </p:cxnSp>
      <p:cxnSp>
        <p:nvCxnSpPr>
          <p:cNvPr id="683" name="Google Shape;683;p61"/>
          <p:cNvCxnSpPr>
            <a:stCxn id="680" idx="3"/>
            <a:endCxn id="675" idx="1"/>
          </p:cNvCxnSpPr>
          <p:nvPr/>
        </p:nvCxnSpPr>
        <p:spPr>
          <a:xfrm rot="10800000" flipH="1">
            <a:off x="3439184" y="3034095"/>
            <a:ext cx="3871200" cy="2349400"/>
          </a:xfrm>
          <a:prstGeom prst="bentConnector3">
            <a:avLst>
              <a:gd name="adj1" fmla="val 90423"/>
            </a:avLst>
          </a:prstGeom>
          <a:noFill/>
          <a:ln w="28575" cap="flat" cmpd="sng">
            <a:solidFill>
              <a:srgbClr val="808080"/>
            </a:solidFill>
            <a:prstDash val="solid"/>
            <a:round/>
            <a:headEnd type="none" w="med" len="med"/>
            <a:tailEnd type="triangle" w="med" len="med"/>
          </a:ln>
        </p:spPr>
      </p:cxn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644"/>
        <p:cNvGrpSpPr/>
        <p:nvPr/>
      </p:nvGrpSpPr>
      <p:grpSpPr>
        <a:xfrm>
          <a:off x="0" y="0"/>
          <a:ext cx="0" cy="0"/>
          <a:chOff x="0" y="0"/>
          <a:chExt cx="0" cy="0"/>
        </a:xfrm>
      </p:grpSpPr>
      <p:pic>
        <p:nvPicPr>
          <p:cNvPr id="3" name="Picture 2" descr="Schematic showing the LCMS workflow. &#10;">
            <a:extLst>
              <a:ext uri="{FF2B5EF4-FFF2-40B4-BE49-F238E27FC236}">
                <a16:creationId xmlns:a16="http://schemas.microsoft.com/office/drawing/2014/main" id="{EEA56ED0-8929-8E7D-6820-5AD9F26602EF}"/>
              </a:ext>
            </a:extLst>
          </p:cNvPr>
          <p:cNvPicPr>
            <a:picLocks noChangeAspect="1"/>
          </p:cNvPicPr>
          <p:nvPr/>
        </p:nvPicPr>
        <p:blipFill>
          <a:blip r:embed="rId3"/>
          <a:stretch>
            <a:fillRect/>
          </a:stretch>
        </p:blipFill>
        <p:spPr>
          <a:xfrm>
            <a:off x="1833454" y="1362403"/>
            <a:ext cx="8667398" cy="4976828"/>
          </a:xfrm>
          <a:prstGeom prst="rect">
            <a:avLst/>
          </a:prstGeom>
        </p:spPr>
      </p:pic>
      <p:sp>
        <p:nvSpPr>
          <p:cNvPr id="645" name="Google Shape;645;p61"/>
          <p:cNvSpPr txBox="1">
            <a:spLocks noGrp="1"/>
          </p:cNvSpPr>
          <p:nvPr>
            <p:ph type="title"/>
          </p:nvPr>
        </p:nvSpPr>
        <p:spPr>
          <a:xfrm>
            <a:off x="1833454" y="737400"/>
            <a:ext cx="9752259" cy="625003"/>
          </a:xfrm>
          <a:prstGeom prst="rect">
            <a:avLst/>
          </a:prstGeom>
        </p:spPr>
        <p:txBody>
          <a:bodyPr spcFirstLastPara="1" wrap="square" lIns="0" tIns="0" rIns="121900" bIns="0" anchor="t" anchorCtr="0">
            <a:noAutofit/>
          </a:bodyPr>
          <a:lstStyle/>
          <a:p>
            <a:r>
              <a:rPr lang="en" dirty="0">
                <a:latin typeface="Helvetica" panose="020B0604020202020204" pitchFamily="34" charset="0"/>
                <a:cs typeface="Helvetica" panose="020B0604020202020204" pitchFamily="34" charset="0"/>
              </a:rPr>
              <a:t>LCMS Workflow</a:t>
            </a:r>
            <a:endParaRPr dirty="0">
              <a:latin typeface="Helvetica" panose="020B0604020202020204" pitchFamily="34" charset="0"/>
              <a:cs typeface="Helvetica" panose="020B0604020202020204" pitchFamily="34" charset="0"/>
            </a:endParaRPr>
          </a:p>
        </p:txBody>
      </p:sp>
    </p:spTree>
    <p:extLst>
      <p:ext uri="{BB962C8B-B14F-4D97-AF65-F5344CB8AC3E}">
        <p14:creationId xmlns:p14="http://schemas.microsoft.com/office/powerpoint/2010/main" val="27447939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746"/>
        <p:cNvGrpSpPr/>
        <p:nvPr/>
      </p:nvGrpSpPr>
      <p:grpSpPr>
        <a:xfrm>
          <a:off x="0" y="0"/>
          <a:ext cx="0" cy="0"/>
          <a:chOff x="0" y="0"/>
          <a:chExt cx="0" cy="0"/>
        </a:xfrm>
      </p:grpSpPr>
      <p:sp>
        <p:nvSpPr>
          <p:cNvPr id="748" name="Google Shape;748;p63"/>
          <p:cNvSpPr txBox="1">
            <a:spLocks noGrp="1"/>
          </p:cNvSpPr>
          <p:nvPr>
            <p:ph sz="half" idx="1"/>
          </p:nvPr>
        </p:nvSpPr>
        <p:spPr>
          <a:xfrm>
            <a:off x="1833454" y="1837944"/>
            <a:ext cx="4491146" cy="3657600"/>
          </a:xfrm>
          <a:prstGeom prst="rect">
            <a:avLst/>
          </a:prstGeom>
        </p:spPr>
        <p:txBody>
          <a:bodyPr spcFirstLastPara="1" wrap="square" lIns="0" tIns="0" rIns="0" bIns="0" anchor="t" anchorCtr="0">
            <a:noAutofit/>
          </a:bodyPr>
          <a:lstStyle/>
          <a:p>
            <a:pPr marL="243852" indent="-240465"/>
            <a:endParaRPr lang="en" dirty="0"/>
          </a:p>
          <a:p>
            <a:pPr marL="243852" indent="-240465"/>
            <a:endParaRPr lang="en" dirty="0"/>
          </a:p>
          <a:p>
            <a:pPr marL="243852" indent="-240465"/>
            <a:endParaRPr lang="en" dirty="0"/>
          </a:p>
          <a:p>
            <a:pPr marL="243852" indent="-240465"/>
            <a:r>
              <a:rPr lang="en" dirty="0"/>
              <a:t>Mask clouds and cloud shadows</a:t>
            </a:r>
            <a:endParaRPr dirty="0"/>
          </a:p>
          <a:p>
            <a:pPr marL="243852" indent="-240465"/>
            <a:r>
              <a:rPr lang="en" dirty="0"/>
              <a:t>Take the medoid of the values to create an annual composite</a:t>
            </a:r>
            <a:endParaRPr dirty="0"/>
          </a:p>
          <a:p>
            <a:pPr marL="1219261" lvl="1" indent="-389486">
              <a:buSzPts val="2000"/>
            </a:pPr>
            <a:r>
              <a:rPr lang="en" sz="1333" dirty="0"/>
              <a:t>Landsat 4 TM</a:t>
            </a:r>
            <a:endParaRPr sz="1333" dirty="0"/>
          </a:p>
          <a:p>
            <a:pPr marL="1219261" lvl="1" indent="-389486">
              <a:buSzPts val="2000"/>
            </a:pPr>
            <a:r>
              <a:rPr lang="en" sz="1333" dirty="0"/>
              <a:t>Landsat 5 TM</a:t>
            </a:r>
            <a:endParaRPr sz="1333" dirty="0"/>
          </a:p>
          <a:p>
            <a:pPr marL="1219261" lvl="1" indent="-389486">
              <a:buSzPts val="2000"/>
            </a:pPr>
            <a:r>
              <a:rPr lang="en" sz="1333" dirty="0"/>
              <a:t>Landsat 7 ETM+ </a:t>
            </a:r>
            <a:endParaRPr sz="1333" dirty="0"/>
          </a:p>
          <a:p>
            <a:pPr marL="1219261" lvl="1" indent="-389486">
              <a:buSzPts val="2000"/>
            </a:pPr>
            <a:r>
              <a:rPr lang="en" sz="1333" dirty="0"/>
              <a:t>Landsat 8 OLI</a:t>
            </a:r>
            <a:endParaRPr sz="1333" dirty="0"/>
          </a:p>
          <a:p>
            <a:pPr marL="1219261" lvl="1" indent="-389486">
              <a:buSzPts val="2000"/>
            </a:pPr>
            <a:r>
              <a:rPr lang="en" sz="1333" dirty="0"/>
              <a:t>Landsat 9 OLI-2</a:t>
            </a:r>
            <a:endParaRPr sz="1333" dirty="0"/>
          </a:p>
          <a:p>
            <a:pPr marL="1219261" lvl="1" indent="-389486">
              <a:buSzPts val="2000"/>
            </a:pPr>
            <a:r>
              <a:rPr lang="en" sz="1333" dirty="0"/>
              <a:t>Sentinel-2</a:t>
            </a:r>
            <a:endParaRPr dirty="0"/>
          </a:p>
        </p:txBody>
      </p:sp>
      <p:sp>
        <p:nvSpPr>
          <p:cNvPr id="747" name="Google Shape;747;p63"/>
          <p:cNvSpPr txBox="1">
            <a:spLocks noGrp="1"/>
          </p:cNvSpPr>
          <p:nvPr>
            <p:ph type="title"/>
          </p:nvPr>
        </p:nvSpPr>
        <p:spPr>
          <a:prstGeom prst="rect">
            <a:avLst/>
          </a:prstGeom>
        </p:spPr>
        <p:txBody>
          <a:bodyPr spcFirstLastPara="1" wrap="square" lIns="0" tIns="0" rIns="121900" bIns="0" anchor="t" anchorCtr="0">
            <a:noAutofit/>
          </a:bodyPr>
          <a:lstStyle/>
          <a:p>
            <a:r>
              <a:rPr lang="en" dirty="0">
                <a:latin typeface="Helvetica" panose="020B0604020202020204" pitchFamily="34" charset="0"/>
                <a:cs typeface="Helvetica" panose="020B0604020202020204" pitchFamily="34" charset="0"/>
              </a:rPr>
              <a:t>LCMS Workflow</a:t>
            </a:r>
            <a:endParaRPr dirty="0">
              <a:latin typeface="Helvetica" panose="020B0604020202020204" pitchFamily="34" charset="0"/>
              <a:cs typeface="Helvetica" panose="020B0604020202020204" pitchFamily="34" charset="0"/>
            </a:endParaRPr>
          </a:p>
          <a:p>
            <a:r>
              <a:rPr lang="en" sz="2400" dirty="0">
                <a:latin typeface="Helvetica" panose="020B0604020202020204" pitchFamily="34" charset="0"/>
                <a:ea typeface="Google Sans"/>
                <a:cs typeface="Helvetica" panose="020B0604020202020204" pitchFamily="34" charset="0"/>
                <a:sym typeface="Google Sans"/>
              </a:rPr>
              <a:t>Landsat and Sentinel-2 composites</a:t>
            </a:r>
            <a:endParaRPr sz="2400" dirty="0">
              <a:latin typeface="Helvetica" panose="020B0604020202020204" pitchFamily="34" charset="0"/>
              <a:ea typeface="Google Sans"/>
              <a:cs typeface="Helvetica" panose="020B0604020202020204" pitchFamily="34" charset="0"/>
              <a:sym typeface="Google Sans"/>
            </a:endParaRPr>
          </a:p>
        </p:txBody>
      </p:sp>
      <p:grpSp>
        <p:nvGrpSpPr>
          <p:cNvPr id="749" name="Google Shape;749;p63" descr="Three different satellite images with varying cloud cover"/>
          <p:cNvGrpSpPr/>
          <p:nvPr/>
        </p:nvGrpSpPr>
        <p:grpSpPr>
          <a:xfrm>
            <a:off x="6324600" y="2340428"/>
            <a:ext cx="5749231" cy="3155115"/>
            <a:chOff x="2401573" y="1872775"/>
            <a:chExt cx="6513828" cy="3574718"/>
          </a:xfrm>
        </p:grpSpPr>
        <p:pic>
          <p:nvPicPr>
            <p:cNvPr id="750" name="Google Shape;750;p63"/>
            <p:cNvPicPr preferRelativeResize="0"/>
            <p:nvPr/>
          </p:nvPicPr>
          <p:blipFill rotWithShape="1">
            <a:blip r:embed="rId3">
              <a:alphaModFix/>
            </a:blip>
            <a:srcRect/>
            <a:stretch/>
          </p:blipFill>
          <p:spPr>
            <a:xfrm>
              <a:off x="6375040" y="1872775"/>
              <a:ext cx="2540361" cy="2574085"/>
            </a:xfrm>
            <a:prstGeom prst="rect">
              <a:avLst/>
            </a:prstGeom>
            <a:noFill/>
            <a:ln w="9525" cap="flat" cmpd="sng">
              <a:solidFill>
                <a:srgbClr val="323F4F"/>
              </a:solidFill>
              <a:prstDash val="solid"/>
              <a:round/>
              <a:headEnd type="none" w="sm" len="sm"/>
              <a:tailEnd type="none" w="sm" len="sm"/>
            </a:ln>
            <a:effectLst>
              <a:outerShdw blurRad="50800" dist="38100" dir="2700000" algn="tl" rotWithShape="0">
                <a:srgbClr val="000000">
                  <a:alpha val="40000"/>
                </a:srgbClr>
              </a:outerShdw>
            </a:effectLst>
          </p:spPr>
        </p:pic>
        <p:pic>
          <p:nvPicPr>
            <p:cNvPr id="751" name="Google Shape;751;p63"/>
            <p:cNvPicPr preferRelativeResize="0"/>
            <p:nvPr/>
          </p:nvPicPr>
          <p:blipFill rotWithShape="1">
            <a:blip r:embed="rId4">
              <a:alphaModFix/>
            </a:blip>
            <a:srcRect/>
            <a:stretch/>
          </p:blipFill>
          <p:spPr>
            <a:xfrm>
              <a:off x="4458742" y="2372068"/>
              <a:ext cx="2518885" cy="2576132"/>
            </a:xfrm>
            <a:prstGeom prst="rect">
              <a:avLst/>
            </a:prstGeom>
            <a:noFill/>
            <a:ln w="9525" cap="flat" cmpd="sng">
              <a:solidFill>
                <a:srgbClr val="323F4F"/>
              </a:solidFill>
              <a:prstDash val="solid"/>
              <a:round/>
              <a:headEnd type="none" w="sm" len="sm"/>
              <a:tailEnd type="none" w="sm" len="sm"/>
            </a:ln>
            <a:effectLst>
              <a:outerShdw blurRad="50800" dist="38100" dir="2700000" algn="tl" rotWithShape="0">
                <a:srgbClr val="000000">
                  <a:alpha val="40000"/>
                </a:srgbClr>
              </a:outerShdw>
            </a:effectLst>
          </p:spPr>
        </p:pic>
        <p:pic>
          <p:nvPicPr>
            <p:cNvPr id="752" name="Google Shape;752;p63"/>
            <p:cNvPicPr preferRelativeResize="0"/>
            <p:nvPr/>
          </p:nvPicPr>
          <p:blipFill rotWithShape="1">
            <a:blip r:embed="rId5">
              <a:alphaModFix/>
            </a:blip>
            <a:srcRect/>
            <a:stretch/>
          </p:blipFill>
          <p:spPr>
            <a:xfrm>
              <a:off x="2401573" y="2868777"/>
              <a:ext cx="2480375" cy="2578716"/>
            </a:xfrm>
            <a:prstGeom prst="rect">
              <a:avLst/>
            </a:prstGeom>
            <a:noFill/>
            <a:ln w="9525" cap="flat" cmpd="sng">
              <a:solidFill>
                <a:srgbClr val="323F4F"/>
              </a:solidFill>
              <a:prstDash val="solid"/>
              <a:round/>
              <a:headEnd type="none" w="sm" len="sm"/>
              <a:tailEnd type="none" w="sm" len="sm"/>
            </a:ln>
            <a:effectLst>
              <a:outerShdw blurRad="50800" dist="38100" dir="2700000" algn="tl" rotWithShape="0">
                <a:srgbClr val="000000">
                  <a:alpha val="40000"/>
                </a:srgbClr>
              </a:outerShdw>
            </a:effectLst>
          </p:spPr>
        </p:pic>
      </p:grpSp>
      <p:sp>
        <p:nvSpPr>
          <p:cNvPr id="755" name="Google Shape;755;p63"/>
          <p:cNvSpPr/>
          <p:nvPr/>
        </p:nvSpPr>
        <p:spPr>
          <a:xfrm>
            <a:off x="2811602" y="2133604"/>
            <a:ext cx="1448400" cy="982800"/>
          </a:xfrm>
          <a:prstGeom prst="roundRect">
            <a:avLst>
              <a:gd name="adj" fmla="val 16667"/>
            </a:avLst>
          </a:prstGeom>
          <a:solidFill>
            <a:srgbClr val="1A73E8"/>
          </a:solidFill>
          <a:ln>
            <a:noFill/>
          </a:ln>
        </p:spPr>
        <p:txBody>
          <a:bodyPr spcFirstLastPara="1" wrap="square" lIns="0" tIns="0" rIns="0" bIns="0" anchor="ctr" anchorCtr="0">
            <a:noAutofit/>
          </a:bodyPr>
          <a:lstStyle/>
          <a:p>
            <a:pPr algn="ctr"/>
            <a:r>
              <a:rPr lang="en"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rPr>
              <a:t>annual</a:t>
            </a:r>
            <a:endParaRPr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endParaRPr>
          </a:p>
          <a:p>
            <a:pPr algn="ctr"/>
            <a:r>
              <a:rPr lang="en"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rPr>
              <a:t>Landsat + Sentinel-2 composites</a:t>
            </a:r>
            <a:endParaRPr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760"/>
        <p:cNvGrpSpPr/>
        <p:nvPr/>
      </p:nvGrpSpPr>
      <p:grpSpPr>
        <a:xfrm>
          <a:off x="0" y="0"/>
          <a:ext cx="0" cy="0"/>
          <a:chOff x="0" y="0"/>
          <a:chExt cx="0" cy="0"/>
        </a:xfrm>
      </p:grpSpPr>
      <p:sp>
        <p:nvSpPr>
          <p:cNvPr id="761" name="Google Shape;761;p64"/>
          <p:cNvSpPr txBox="1">
            <a:spLocks noGrp="1"/>
          </p:cNvSpPr>
          <p:nvPr>
            <p:ph type="title"/>
          </p:nvPr>
        </p:nvSpPr>
        <p:spPr>
          <a:prstGeom prst="rect">
            <a:avLst/>
          </a:prstGeom>
        </p:spPr>
        <p:txBody>
          <a:bodyPr spcFirstLastPara="1" wrap="square" lIns="0" tIns="0" rIns="121900" bIns="0" anchor="t" anchorCtr="0">
            <a:noAutofit/>
          </a:bodyPr>
          <a:lstStyle/>
          <a:p>
            <a:r>
              <a:rPr lang="en" dirty="0">
                <a:latin typeface="Helvetica" panose="020B0604020202020204" pitchFamily="34" charset="0"/>
                <a:cs typeface="Helvetica" panose="020B0604020202020204" pitchFamily="34" charset="0"/>
              </a:rPr>
              <a:t>LCMS Workflow</a:t>
            </a:r>
            <a:endParaRPr dirty="0">
              <a:latin typeface="Helvetica" panose="020B0604020202020204" pitchFamily="34" charset="0"/>
              <a:cs typeface="Helvetica" panose="020B0604020202020204" pitchFamily="34" charset="0"/>
            </a:endParaRPr>
          </a:p>
          <a:p>
            <a:r>
              <a:rPr lang="en" sz="2400" dirty="0">
                <a:latin typeface="Helvetica" panose="020B0604020202020204" pitchFamily="34" charset="0"/>
                <a:ea typeface="Google Sans"/>
                <a:cs typeface="Helvetica" panose="020B0604020202020204" pitchFamily="34" charset="0"/>
                <a:sym typeface="Google Sans"/>
              </a:rPr>
              <a:t>Landsat and Sentinel-2 composites</a:t>
            </a:r>
            <a:endParaRPr sz="2400" dirty="0">
              <a:latin typeface="Helvetica" panose="020B0604020202020204" pitchFamily="34" charset="0"/>
              <a:ea typeface="Google Sans"/>
              <a:cs typeface="Helvetica" panose="020B0604020202020204" pitchFamily="34" charset="0"/>
              <a:sym typeface="Google Sans"/>
            </a:endParaRPr>
          </a:p>
        </p:txBody>
      </p:sp>
      <p:pic>
        <p:nvPicPr>
          <p:cNvPr id="762" name="Google Shape;762;p64" descr="LandTrendr graphic showing image chips extracted from tiles. Image chips correspond to change in a forested pixel."/>
          <p:cNvPicPr preferRelativeResize="0"/>
          <p:nvPr/>
        </p:nvPicPr>
        <p:blipFill rotWithShape="1">
          <a:blip r:embed="rId3">
            <a:alphaModFix/>
          </a:blip>
          <a:srcRect/>
          <a:stretch/>
        </p:blipFill>
        <p:spPr>
          <a:xfrm>
            <a:off x="5945054" y="2001031"/>
            <a:ext cx="6246946" cy="3137444"/>
          </a:xfrm>
          <a:prstGeom prst="rect">
            <a:avLst/>
          </a:prstGeom>
          <a:noFill/>
          <a:ln>
            <a:noFill/>
          </a:ln>
        </p:spPr>
      </p:pic>
      <p:sp>
        <p:nvSpPr>
          <p:cNvPr id="763" name="Google Shape;763;p64"/>
          <p:cNvSpPr txBox="1"/>
          <p:nvPr/>
        </p:nvSpPr>
        <p:spPr>
          <a:xfrm>
            <a:off x="8007756" y="5138475"/>
            <a:ext cx="2274457" cy="307756"/>
          </a:xfrm>
          <a:prstGeom prst="rect">
            <a:avLst/>
          </a:prstGeom>
          <a:noFill/>
          <a:ln>
            <a:noFill/>
          </a:ln>
        </p:spPr>
        <p:txBody>
          <a:bodyPr spcFirstLastPara="1" wrap="square" lIns="60950" tIns="60950" rIns="60950" bIns="60950" anchor="t" anchorCtr="0">
            <a:spAutoFit/>
          </a:bodyPr>
          <a:lstStyle/>
          <a:p>
            <a:pPr algn="r"/>
            <a:r>
              <a:rPr lang="en" sz="1200" dirty="0">
                <a:latin typeface="Helvetica" panose="020B0604020202020204" pitchFamily="34" charset="0"/>
                <a:ea typeface="Google Sans"/>
                <a:cs typeface="Helvetica" panose="020B0604020202020204" pitchFamily="34" charset="0"/>
                <a:sym typeface="Google Sans"/>
              </a:rPr>
              <a:t>Figure from the </a:t>
            </a:r>
            <a:r>
              <a:rPr lang="en" sz="1200" u="sng" dirty="0">
                <a:solidFill>
                  <a:schemeClr val="hlink"/>
                </a:solidFill>
                <a:latin typeface="Helvetica" panose="020B0604020202020204" pitchFamily="34" charset="0"/>
                <a:ea typeface="Google Sans"/>
                <a:cs typeface="Helvetica" panose="020B0604020202020204" pitchFamily="34" charset="0"/>
                <a:sym typeface="Google Sans"/>
                <a:hlinkClick r:id="rId4"/>
              </a:rPr>
              <a:t>LT-GEE Guide</a:t>
            </a:r>
            <a:endParaRPr sz="1200" dirty="0">
              <a:latin typeface="Helvetica" panose="020B0604020202020204" pitchFamily="34" charset="0"/>
              <a:ea typeface="Google Sans"/>
              <a:cs typeface="Helvetica" panose="020B0604020202020204" pitchFamily="34" charset="0"/>
              <a:sym typeface="Google Sans"/>
            </a:endParaRPr>
          </a:p>
        </p:txBody>
      </p:sp>
      <p:sp>
        <p:nvSpPr>
          <p:cNvPr id="4" name="Google Shape;748;p63">
            <a:extLst>
              <a:ext uri="{FF2B5EF4-FFF2-40B4-BE49-F238E27FC236}">
                <a16:creationId xmlns:a16="http://schemas.microsoft.com/office/drawing/2014/main" id="{CD5E28B4-DFE0-3BC6-9B10-F685998CCFE1}"/>
              </a:ext>
            </a:extLst>
          </p:cNvPr>
          <p:cNvSpPr txBox="1">
            <a:spLocks noGrp="1"/>
          </p:cNvSpPr>
          <p:nvPr>
            <p:ph sz="half" idx="1"/>
          </p:nvPr>
        </p:nvSpPr>
        <p:spPr>
          <a:xfrm>
            <a:off x="1833454" y="1837944"/>
            <a:ext cx="4491146" cy="3657600"/>
          </a:xfrm>
          <a:prstGeom prst="rect">
            <a:avLst/>
          </a:prstGeom>
        </p:spPr>
        <p:txBody>
          <a:bodyPr spcFirstLastPara="1" wrap="square" lIns="0" tIns="0" rIns="0" bIns="0" anchor="t" anchorCtr="0">
            <a:noAutofit/>
          </a:bodyPr>
          <a:lstStyle/>
          <a:p>
            <a:pPr marL="243852" indent="-240465"/>
            <a:endParaRPr lang="en" dirty="0"/>
          </a:p>
          <a:p>
            <a:pPr marL="243852" indent="-240465"/>
            <a:endParaRPr lang="en" dirty="0"/>
          </a:p>
          <a:p>
            <a:pPr marL="243852" indent="-240465"/>
            <a:endParaRPr lang="en" dirty="0"/>
          </a:p>
          <a:p>
            <a:pPr marL="243852" indent="-240465"/>
            <a:r>
              <a:rPr lang="en" dirty="0"/>
              <a:t>Mask clouds and cloud shadows</a:t>
            </a:r>
            <a:endParaRPr dirty="0"/>
          </a:p>
          <a:p>
            <a:pPr marL="243852" indent="-240465"/>
            <a:r>
              <a:rPr lang="en" dirty="0"/>
              <a:t>Take the medoid of the values to create an annual composite</a:t>
            </a:r>
            <a:endParaRPr dirty="0"/>
          </a:p>
          <a:p>
            <a:pPr marL="1219261" lvl="1" indent="-389486">
              <a:buSzPts val="2000"/>
            </a:pPr>
            <a:r>
              <a:rPr lang="en" sz="1333" dirty="0"/>
              <a:t>Landsat 4 TM</a:t>
            </a:r>
            <a:endParaRPr sz="1333" dirty="0"/>
          </a:p>
          <a:p>
            <a:pPr marL="1219261" lvl="1" indent="-389486">
              <a:buSzPts val="2000"/>
            </a:pPr>
            <a:r>
              <a:rPr lang="en" sz="1333" dirty="0"/>
              <a:t>Landsat 5 TM</a:t>
            </a:r>
            <a:endParaRPr sz="1333" dirty="0"/>
          </a:p>
          <a:p>
            <a:pPr marL="1219261" lvl="1" indent="-389486">
              <a:buSzPts val="2000"/>
            </a:pPr>
            <a:r>
              <a:rPr lang="en" sz="1333" dirty="0"/>
              <a:t>Landsat 7 ETM+ </a:t>
            </a:r>
            <a:endParaRPr sz="1333" dirty="0"/>
          </a:p>
          <a:p>
            <a:pPr marL="1219261" lvl="1" indent="-389486">
              <a:buSzPts val="2000"/>
            </a:pPr>
            <a:r>
              <a:rPr lang="en" sz="1333" dirty="0"/>
              <a:t>Landsat 8 OLI</a:t>
            </a:r>
            <a:endParaRPr sz="1333" dirty="0"/>
          </a:p>
          <a:p>
            <a:pPr marL="1219261" lvl="1" indent="-389486">
              <a:buSzPts val="2000"/>
            </a:pPr>
            <a:r>
              <a:rPr lang="en" sz="1333" dirty="0"/>
              <a:t>Landsat 9 OLI-2</a:t>
            </a:r>
            <a:endParaRPr sz="1333" dirty="0"/>
          </a:p>
          <a:p>
            <a:pPr marL="1219261" lvl="1" indent="-389486">
              <a:buSzPts val="2000"/>
            </a:pPr>
            <a:r>
              <a:rPr lang="en" sz="1333" dirty="0"/>
              <a:t>Sentinel-2</a:t>
            </a:r>
            <a:endParaRPr dirty="0"/>
          </a:p>
        </p:txBody>
      </p:sp>
      <p:sp>
        <p:nvSpPr>
          <p:cNvPr id="5" name="Google Shape;755;p63">
            <a:extLst>
              <a:ext uri="{FF2B5EF4-FFF2-40B4-BE49-F238E27FC236}">
                <a16:creationId xmlns:a16="http://schemas.microsoft.com/office/drawing/2014/main" id="{1D157CF0-8188-507C-076A-44772BF931FF}"/>
              </a:ext>
            </a:extLst>
          </p:cNvPr>
          <p:cNvSpPr/>
          <p:nvPr/>
        </p:nvSpPr>
        <p:spPr>
          <a:xfrm>
            <a:off x="2811602" y="2133604"/>
            <a:ext cx="1448400" cy="982800"/>
          </a:xfrm>
          <a:prstGeom prst="roundRect">
            <a:avLst>
              <a:gd name="adj" fmla="val 16667"/>
            </a:avLst>
          </a:prstGeom>
          <a:solidFill>
            <a:srgbClr val="1A73E8"/>
          </a:solidFill>
          <a:ln>
            <a:noFill/>
          </a:ln>
        </p:spPr>
        <p:txBody>
          <a:bodyPr spcFirstLastPara="1" wrap="square" lIns="0" tIns="0" rIns="0" bIns="0" anchor="ctr" anchorCtr="0">
            <a:noAutofit/>
          </a:bodyPr>
          <a:lstStyle/>
          <a:p>
            <a:pPr algn="ctr"/>
            <a:r>
              <a:rPr lang="en"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rPr>
              <a:t>annual</a:t>
            </a:r>
            <a:endParaRPr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endParaRPr>
          </a:p>
          <a:p>
            <a:pPr algn="ctr"/>
            <a:r>
              <a:rPr lang="en"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rPr>
              <a:t>Landsat + Sentinel-2 composites</a:t>
            </a:r>
            <a:endParaRPr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Shape 772"/>
        <p:cNvGrpSpPr/>
        <p:nvPr/>
      </p:nvGrpSpPr>
      <p:grpSpPr>
        <a:xfrm>
          <a:off x="0" y="0"/>
          <a:ext cx="0" cy="0"/>
          <a:chOff x="0" y="0"/>
          <a:chExt cx="0" cy="0"/>
        </a:xfrm>
      </p:grpSpPr>
      <p:sp>
        <p:nvSpPr>
          <p:cNvPr id="774" name="Google Shape;774;p65"/>
          <p:cNvSpPr txBox="1">
            <a:spLocks noGrp="1"/>
          </p:cNvSpPr>
          <p:nvPr>
            <p:ph sz="half" idx="1"/>
          </p:nvPr>
        </p:nvSpPr>
        <p:spPr>
          <a:prstGeom prst="rect">
            <a:avLst/>
          </a:prstGeom>
        </p:spPr>
        <p:txBody>
          <a:bodyPr spcFirstLastPara="1" wrap="square" lIns="0" tIns="0" rIns="0" bIns="0" anchor="t" anchorCtr="0">
            <a:noAutofit/>
          </a:bodyPr>
          <a:lstStyle/>
          <a:p>
            <a:pPr marL="609630" indent="0">
              <a:buNone/>
            </a:pPr>
            <a:endParaRPr dirty="0"/>
          </a:p>
          <a:p>
            <a:pPr marL="609630" indent="0">
              <a:buNone/>
            </a:pPr>
            <a:endParaRPr dirty="0"/>
          </a:p>
          <a:p>
            <a:pPr marL="243852" indent="-240465"/>
            <a:r>
              <a:rPr lang="en" dirty="0"/>
              <a:t>Fit linear segments to a time series of annual composites</a:t>
            </a:r>
            <a:endParaRPr dirty="0"/>
          </a:p>
          <a:p>
            <a:pPr marL="243852" indent="-240465"/>
            <a:r>
              <a:rPr lang="en" dirty="0"/>
              <a:t>Segments describe periods of the same change process, land cover, and/or land use type</a:t>
            </a:r>
            <a:endParaRPr dirty="0"/>
          </a:p>
          <a:p>
            <a:pPr marL="243852" indent="-240465"/>
            <a:r>
              <a:rPr lang="en" dirty="0"/>
              <a:t>Gain additional information from length of segment, steepness of slope, and position of vertex</a:t>
            </a:r>
            <a:endParaRPr dirty="0"/>
          </a:p>
        </p:txBody>
      </p:sp>
      <p:sp>
        <p:nvSpPr>
          <p:cNvPr id="773" name="Google Shape;773;p65"/>
          <p:cNvSpPr txBox="1">
            <a:spLocks noGrp="1"/>
          </p:cNvSpPr>
          <p:nvPr>
            <p:ph type="title"/>
          </p:nvPr>
        </p:nvSpPr>
        <p:spPr>
          <a:prstGeom prst="rect">
            <a:avLst/>
          </a:prstGeom>
        </p:spPr>
        <p:txBody>
          <a:bodyPr spcFirstLastPara="1" wrap="square" lIns="0" tIns="0" rIns="121900" bIns="0" anchor="t" anchorCtr="0">
            <a:noAutofit/>
          </a:bodyPr>
          <a:lstStyle/>
          <a:p>
            <a:r>
              <a:rPr lang="en" dirty="0">
                <a:latin typeface="Helvetica" panose="020B0604020202020204" pitchFamily="34" charset="0"/>
                <a:cs typeface="Helvetica" panose="020B0604020202020204" pitchFamily="34" charset="0"/>
              </a:rPr>
              <a:t>LCMS Workflow</a:t>
            </a:r>
            <a:endParaRPr dirty="0">
              <a:latin typeface="Helvetica" panose="020B0604020202020204" pitchFamily="34" charset="0"/>
              <a:cs typeface="Helvetica" panose="020B0604020202020204" pitchFamily="34" charset="0"/>
            </a:endParaRPr>
          </a:p>
          <a:p>
            <a:r>
              <a:rPr lang="en" sz="2400" dirty="0">
                <a:latin typeface="Helvetica" panose="020B0604020202020204" pitchFamily="34" charset="0"/>
                <a:ea typeface="Google Sans"/>
                <a:cs typeface="Helvetica" panose="020B0604020202020204" pitchFamily="34" charset="0"/>
                <a:sym typeface="Google Sans"/>
              </a:rPr>
              <a:t>LandTrendr</a:t>
            </a:r>
            <a:endParaRPr sz="2400" dirty="0">
              <a:latin typeface="Helvetica" panose="020B0604020202020204" pitchFamily="34" charset="0"/>
              <a:ea typeface="Google Sans"/>
              <a:cs typeface="Helvetica" panose="020B0604020202020204" pitchFamily="34" charset="0"/>
              <a:sym typeface="Google Sans"/>
            </a:endParaRPr>
          </a:p>
        </p:txBody>
      </p:sp>
      <p:sp>
        <p:nvSpPr>
          <p:cNvPr id="775" name="Google Shape;775;p65"/>
          <p:cNvSpPr txBox="1"/>
          <p:nvPr/>
        </p:nvSpPr>
        <p:spPr>
          <a:xfrm>
            <a:off x="9285514" y="6035100"/>
            <a:ext cx="2569586" cy="307756"/>
          </a:xfrm>
          <a:prstGeom prst="rect">
            <a:avLst/>
          </a:prstGeom>
          <a:noFill/>
          <a:ln>
            <a:noFill/>
          </a:ln>
        </p:spPr>
        <p:txBody>
          <a:bodyPr spcFirstLastPara="1" wrap="square" lIns="60950" tIns="60950" rIns="60950" bIns="60950" anchor="t" anchorCtr="0">
            <a:spAutoFit/>
          </a:bodyPr>
          <a:lstStyle/>
          <a:p>
            <a:pPr algn="r"/>
            <a:r>
              <a:rPr lang="en" sz="1200" dirty="0">
                <a:latin typeface="Helvetica" panose="020B0604020202020204" pitchFamily="34" charset="0"/>
                <a:ea typeface="Google Sans"/>
                <a:cs typeface="Helvetica" panose="020B0604020202020204" pitchFamily="34" charset="0"/>
                <a:sym typeface="Google Sans"/>
              </a:rPr>
              <a:t>Figure from the </a:t>
            </a:r>
            <a:r>
              <a:rPr lang="en" sz="1200" u="sng" dirty="0">
                <a:solidFill>
                  <a:schemeClr val="hlink"/>
                </a:solidFill>
                <a:latin typeface="Helvetica" panose="020B0604020202020204" pitchFamily="34" charset="0"/>
                <a:ea typeface="Google Sans"/>
                <a:cs typeface="Helvetica" panose="020B0604020202020204" pitchFamily="34" charset="0"/>
                <a:sym typeface="Google Sans"/>
                <a:hlinkClick r:id="rId3"/>
              </a:rPr>
              <a:t>LT-GEE Guide</a:t>
            </a:r>
            <a:endParaRPr sz="1200" dirty="0">
              <a:latin typeface="Helvetica" panose="020B0604020202020204" pitchFamily="34" charset="0"/>
              <a:ea typeface="Google Sans"/>
              <a:cs typeface="Helvetica" panose="020B0604020202020204" pitchFamily="34" charset="0"/>
              <a:sym typeface="Google Sans"/>
            </a:endParaRPr>
          </a:p>
        </p:txBody>
      </p:sp>
      <p:grpSp>
        <p:nvGrpSpPr>
          <p:cNvPr id="776" name="Google Shape;776;p65"/>
          <p:cNvGrpSpPr/>
          <p:nvPr/>
        </p:nvGrpSpPr>
        <p:grpSpPr>
          <a:xfrm>
            <a:off x="6527375" y="3594440"/>
            <a:ext cx="5452228" cy="2245384"/>
            <a:chOff x="7221550" y="2826425"/>
            <a:chExt cx="10442024" cy="4300325"/>
          </a:xfrm>
        </p:grpSpPr>
        <p:pic>
          <p:nvPicPr>
            <p:cNvPr id="777" name="Google Shape;777;p65" descr="https://emapr.github.io/LT-GEE/imgs/segmentation.png"/>
            <p:cNvPicPr preferRelativeResize="0"/>
            <p:nvPr/>
          </p:nvPicPr>
          <p:blipFill rotWithShape="1">
            <a:blip r:embed="rId4">
              <a:alphaModFix/>
            </a:blip>
            <a:srcRect/>
            <a:stretch/>
          </p:blipFill>
          <p:spPr>
            <a:xfrm>
              <a:off x="7221550" y="2826425"/>
              <a:ext cx="10442024" cy="4300325"/>
            </a:xfrm>
            <a:prstGeom prst="rect">
              <a:avLst/>
            </a:prstGeom>
            <a:noFill/>
            <a:ln w="9525" cap="flat" cmpd="sng">
              <a:solidFill>
                <a:srgbClr val="323F4F"/>
              </a:solidFill>
              <a:prstDash val="solid"/>
              <a:round/>
              <a:headEnd type="none" w="sm" len="sm"/>
              <a:tailEnd type="none" w="sm" len="sm"/>
            </a:ln>
          </p:spPr>
        </p:pic>
        <p:grpSp>
          <p:nvGrpSpPr>
            <p:cNvPr id="778" name="Google Shape;778;p65"/>
            <p:cNvGrpSpPr/>
            <p:nvPr/>
          </p:nvGrpSpPr>
          <p:grpSpPr>
            <a:xfrm>
              <a:off x="9169946" y="4729163"/>
              <a:ext cx="7635629" cy="2024792"/>
              <a:chOff x="8946721" y="4729163"/>
              <a:chExt cx="7635629" cy="2024792"/>
            </a:xfrm>
          </p:grpSpPr>
          <p:sp>
            <p:nvSpPr>
              <p:cNvPr id="779" name="Google Shape;779;p65"/>
              <p:cNvSpPr txBox="1"/>
              <p:nvPr/>
            </p:nvSpPr>
            <p:spPr>
              <a:xfrm>
                <a:off x="12592976" y="5539404"/>
                <a:ext cx="1122601" cy="649130"/>
              </a:xfrm>
              <a:prstGeom prst="rect">
                <a:avLst/>
              </a:prstGeom>
              <a:noFill/>
              <a:ln>
                <a:noFill/>
              </a:ln>
            </p:spPr>
            <p:txBody>
              <a:bodyPr spcFirstLastPara="1" wrap="square" lIns="60950" tIns="60950" rIns="60950" bIns="60950" anchor="t" anchorCtr="0">
                <a:spAutoFit/>
              </a:bodyPr>
              <a:lstStyle/>
              <a:p>
                <a:r>
                  <a:rPr lang="en" sz="1600">
                    <a:solidFill>
                      <a:schemeClr val="accent1"/>
                    </a:solidFill>
                    <a:latin typeface="Google Sans Text Medium"/>
                    <a:ea typeface="Google Sans Text Medium"/>
                    <a:cs typeface="Google Sans Text Medium"/>
                    <a:sym typeface="Google Sans Text Medium"/>
                  </a:rPr>
                  <a:t>Loss</a:t>
                </a:r>
                <a:endParaRPr sz="1600">
                  <a:solidFill>
                    <a:schemeClr val="accent1"/>
                  </a:solidFill>
                  <a:latin typeface="Google Sans Text Medium"/>
                  <a:ea typeface="Google Sans Text Medium"/>
                  <a:cs typeface="Google Sans Text Medium"/>
                  <a:sym typeface="Google Sans Text Medium"/>
                </a:endParaRPr>
              </a:p>
            </p:txBody>
          </p:sp>
          <p:sp>
            <p:nvSpPr>
              <p:cNvPr id="780" name="Google Shape;780;p65"/>
              <p:cNvSpPr txBox="1"/>
              <p:nvPr/>
            </p:nvSpPr>
            <p:spPr>
              <a:xfrm>
                <a:off x="8946721" y="4729163"/>
                <a:ext cx="1643999" cy="649130"/>
              </a:xfrm>
              <a:prstGeom prst="rect">
                <a:avLst/>
              </a:prstGeom>
              <a:noFill/>
              <a:ln>
                <a:noFill/>
              </a:ln>
            </p:spPr>
            <p:txBody>
              <a:bodyPr spcFirstLastPara="1" wrap="square" lIns="60950" tIns="60950" rIns="60950" bIns="60950" anchor="t" anchorCtr="0">
                <a:spAutoFit/>
              </a:bodyPr>
              <a:lstStyle/>
              <a:p>
                <a:r>
                  <a:rPr lang="en" sz="1600" dirty="0">
                    <a:solidFill>
                      <a:schemeClr val="accent1"/>
                    </a:solidFill>
                    <a:latin typeface="Google Sans Text Medium"/>
                    <a:ea typeface="Google Sans Text Medium"/>
                    <a:cs typeface="Google Sans Text Medium"/>
                    <a:sym typeface="Google Sans Text Medium"/>
                  </a:rPr>
                  <a:t>Stable</a:t>
                </a:r>
                <a:endParaRPr sz="1600" dirty="0">
                  <a:solidFill>
                    <a:schemeClr val="accent1"/>
                  </a:solidFill>
                  <a:latin typeface="Google Sans Text Medium"/>
                  <a:ea typeface="Google Sans Text Medium"/>
                  <a:cs typeface="Google Sans Text Medium"/>
                  <a:sym typeface="Google Sans Text Medium"/>
                </a:endParaRPr>
              </a:p>
            </p:txBody>
          </p:sp>
          <p:sp>
            <p:nvSpPr>
              <p:cNvPr id="781" name="Google Shape;781;p65"/>
              <p:cNvSpPr txBox="1"/>
              <p:nvPr/>
            </p:nvSpPr>
            <p:spPr>
              <a:xfrm>
                <a:off x="15459749" y="6104825"/>
                <a:ext cx="1122601" cy="649130"/>
              </a:xfrm>
              <a:prstGeom prst="rect">
                <a:avLst/>
              </a:prstGeom>
              <a:noFill/>
              <a:ln>
                <a:noFill/>
              </a:ln>
            </p:spPr>
            <p:txBody>
              <a:bodyPr spcFirstLastPara="1" wrap="square" lIns="60950" tIns="60950" rIns="60950" bIns="60950" anchor="t" anchorCtr="0">
                <a:spAutoFit/>
              </a:bodyPr>
              <a:lstStyle/>
              <a:p>
                <a:r>
                  <a:rPr lang="en" sz="1600">
                    <a:solidFill>
                      <a:schemeClr val="accent1"/>
                    </a:solidFill>
                    <a:latin typeface="Google Sans Text Medium"/>
                    <a:ea typeface="Google Sans Text Medium"/>
                    <a:cs typeface="Google Sans Text Medium"/>
                    <a:sym typeface="Google Sans Text Medium"/>
                  </a:rPr>
                  <a:t>Gain</a:t>
                </a:r>
                <a:endParaRPr sz="1600">
                  <a:solidFill>
                    <a:schemeClr val="accent1"/>
                  </a:solidFill>
                  <a:latin typeface="Google Sans Text Medium"/>
                  <a:ea typeface="Google Sans Text Medium"/>
                  <a:cs typeface="Google Sans Text Medium"/>
                  <a:sym typeface="Google Sans Text Medium"/>
                </a:endParaRPr>
              </a:p>
            </p:txBody>
          </p:sp>
        </p:grpSp>
      </p:grpSp>
      <p:pic>
        <p:nvPicPr>
          <p:cNvPr id="782" name="Google Shape;782;p65" descr="LandTrendr graphic showing image chips extracted from tiles. Image chips correspond to change in a forested pixel."/>
          <p:cNvPicPr preferRelativeResize="0"/>
          <p:nvPr/>
        </p:nvPicPr>
        <p:blipFill rotWithShape="1">
          <a:blip r:embed="rId5">
            <a:alphaModFix/>
          </a:blip>
          <a:srcRect/>
          <a:stretch/>
        </p:blipFill>
        <p:spPr>
          <a:xfrm>
            <a:off x="6276998" y="673768"/>
            <a:ext cx="5704677" cy="2865101"/>
          </a:xfrm>
          <a:prstGeom prst="rect">
            <a:avLst/>
          </a:prstGeom>
          <a:noFill/>
          <a:ln>
            <a:noFill/>
          </a:ln>
        </p:spPr>
      </p:pic>
      <p:sp>
        <p:nvSpPr>
          <p:cNvPr id="785" name="Google Shape;785;p65"/>
          <p:cNvSpPr/>
          <p:nvPr/>
        </p:nvSpPr>
        <p:spPr>
          <a:xfrm>
            <a:off x="2006388" y="2169192"/>
            <a:ext cx="1175400" cy="462400"/>
          </a:xfrm>
          <a:prstGeom prst="roundRect">
            <a:avLst>
              <a:gd name="adj" fmla="val 16667"/>
            </a:avLst>
          </a:prstGeom>
          <a:solidFill>
            <a:srgbClr val="E69138"/>
          </a:solidFill>
          <a:ln>
            <a:noFill/>
          </a:ln>
        </p:spPr>
        <p:txBody>
          <a:bodyPr spcFirstLastPara="1" wrap="square" lIns="0" tIns="0" rIns="0" bIns="0" anchor="ctr" anchorCtr="0">
            <a:noAutofit/>
          </a:bodyPr>
          <a:lstStyle/>
          <a:p>
            <a:pPr algn="ctr"/>
            <a:r>
              <a:rPr lang="en"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rPr>
              <a:t>LandTrendr</a:t>
            </a:r>
            <a:endParaRPr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7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772"/>
        <p:cNvGrpSpPr/>
        <p:nvPr/>
      </p:nvGrpSpPr>
      <p:grpSpPr>
        <a:xfrm>
          <a:off x="0" y="0"/>
          <a:ext cx="0" cy="0"/>
          <a:chOff x="0" y="0"/>
          <a:chExt cx="0" cy="0"/>
        </a:xfrm>
      </p:grpSpPr>
      <p:sp>
        <p:nvSpPr>
          <p:cNvPr id="774" name="Google Shape;774;p65"/>
          <p:cNvSpPr txBox="1">
            <a:spLocks noGrp="1"/>
          </p:cNvSpPr>
          <p:nvPr>
            <p:ph sz="half" idx="1"/>
          </p:nvPr>
        </p:nvSpPr>
        <p:spPr>
          <a:prstGeom prst="rect">
            <a:avLst/>
          </a:prstGeom>
        </p:spPr>
        <p:txBody>
          <a:bodyPr spcFirstLastPara="1" wrap="square" lIns="0" tIns="0" rIns="0" bIns="0" anchor="t" anchorCtr="0">
            <a:noAutofit/>
          </a:bodyPr>
          <a:lstStyle/>
          <a:p>
            <a:pPr marL="609630" indent="0">
              <a:buNone/>
            </a:pPr>
            <a:endParaRPr dirty="0"/>
          </a:p>
          <a:p>
            <a:pPr marL="609630" indent="0">
              <a:buNone/>
            </a:pPr>
            <a:endParaRPr dirty="0"/>
          </a:p>
          <a:p>
            <a:pPr marL="243852" indent="-240465"/>
            <a:r>
              <a:rPr lang="en" dirty="0"/>
              <a:t>Fit linear segments to a time series of annual composites</a:t>
            </a:r>
            <a:endParaRPr dirty="0"/>
          </a:p>
          <a:p>
            <a:pPr marL="243852" indent="-240465"/>
            <a:r>
              <a:rPr lang="en" dirty="0"/>
              <a:t>Segments describe periods of the same change process, land cover, and/or land use type</a:t>
            </a:r>
            <a:endParaRPr dirty="0"/>
          </a:p>
          <a:p>
            <a:pPr marL="243852" indent="-240465"/>
            <a:r>
              <a:rPr lang="en" dirty="0"/>
              <a:t>Gain additional information from length of segment, steepness of slope, and position of vertex</a:t>
            </a:r>
            <a:endParaRPr dirty="0"/>
          </a:p>
        </p:txBody>
      </p:sp>
      <p:sp>
        <p:nvSpPr>
          <p:cNvPr id="773" name="Google Shape;773;p65"/>
          <p:cNvSpPr txBox="1">
            <a:spLocks noGrp="1"/>
          </p:cNvSpPr>
          <p:nvPr>
            <p:ph type="title"/>
          </p:nvPr>
        </p:nvSpPr>
        <p:spPr>
          <a:prstGeom prst="rect">
            <a:avLst/>
          </a:prstGeom>
        </p:spPr>
        <p:txBody>
          <a:bodyPr spcFirstLastPara="1" wrap="square" lIns="0" tIns="0" rIns="121900" bIns="0" anchor="t" anchorCtr="0">
            <a:noAutofit/>
          </a:bodyPr>
          <a:lstStyle/>
          <a:p>
            <a:r>
              <a:rPr lang="en" dirty="0">
                <a:latin typeface="Helvetica" panose="020B0604020202020204" pitchFamily="34" charset="0"/>
                <a:cs typeface="Helvetica" panose="020B0604020202020204" pitchFamily="34" charset="0"/>
              </a:rPr>
              <a:t>LCMS Workflow</a:t>
            </a:r>
            <a:endParaRPr dirty="0">
              <a:latin typeface="Helvetica" panose="020B0604020202020204" pitchFamily="34" charset="0"/>
              <a:cs typeface="Helvetica" panose="020B0604020202020204" pitchFamily="34" charset="0"/>
            </a:endParaRPr>
          </a:p>
          <a:p>
            <a:r>
              <a:rPr lang="en" sz="2400" dirty="0">
                <a:latin typeface="Helvetica" panose="020B0604020202020204" pitchFamily="34" charset="0"/>
                <a:ea typeface="Google Sans"/>
                <a:cs typeface="Helvetica" panose="020B0604020202020204" pitchFamily="34" charset="0"/>
                <a:sym typeface="Google Sans"/>
              </a:rPr>
              <a:t>LandTrendr</a:t>
            </a:r>
            <a:endParaRPr sz="2400" dirty="0">
              <a:latin typeface="Helvetica" panose="020B0604020202020204" pitchFamily="34" charset="0"/>
              <a:ea typeface="Google Sans"/>
              <a:cs typeface="Helvetica" panose="020B0604020202020204" pitchFamily="34" charset="0"/>
              <a:sym typeface="Google Sans"/>
            </a:endParaRPr>
          </a:p>
        </p:txBody>
      </p:sp>
      <p:sp>
        <p:nvSpPr>
          <p:cNvPr id="775" name="Google Shape;775;p65"/>
          <p:cNvSpPr txBox="1"/>
          <p:nvPr/>
        </p:nvSpPr>
        <p:spPr>
          <a:xfrm>
            <a:off x="8907694" y="6035100"/>
            <a:ext cx="2947406" cy="307756"/>
          </a:xfrm>
          <a:prstGeom prst="rect">
            <a:avLst/>
          </a:prstGeom>
          <a:noFill/>
          <a:ln>
            <a:noFill/>
          </a:ln>
        </p:spPr>
        <p:txBody>
          <a:bodyPr spcFirstLastPara="1" wrap="square" lIns="60950" tIns="60950" rIns="60950" bIns="60950" anchor="t" anchorCtr="0">
            <a:spAutoFit/>
          </a:bodyPr>
          <a:lstStyle/>
          <a:p>
            <a:pPr algn="r"/>
            <a:r>
              <a:rPr lang="en" sz="1200" dirty="0">
                <a:latin typeface="Helvetica" panose="020B0604020202020204" pitchFamily="34" charset="0"/>
                <a:ea typeface="Google Sans"/>
                <a:cs typeface="Helvetica" panose="020B0604020202020204" pitchFamily="34" charset="0"/>
                <a:sym typeface="Google Sans"/>
              </a:rPr>
              <a:t>Figures adapted from the </a:t>
            </a:r>
            <a:r>
              <a:rPr lang="en" sz="1200" u="sng" dirty="0">
                <a:solidFill>
                  <a:schemeClr val="hlink"/>
                </a:solidFill>
                <a:latin typeface="Helvetica" panose="020B0604020202020204" pitchFamily="34" charset="0"/>
                <a:ea typeface="Google Sans"/>
                <a:cs typeface="Helvetica" panose="020B0604020202020204" pitchFamily="34" charset="0"/>
                <a:sym typeface="Google Sans"/>
                <a:hlinkClick r:id="rId3"/>
              </a:rPr>
              <a:t>LT-GEE Guide</a:t>
            </a:r>
            <a:endParaRPr sz="1200" dirty="0">
              <a:latin typeface="Helvetica" panose="020B0604020202020204" pitchFamily="34" charset="0"/>
              <a:ea typeface="Google Sans"/>
              <a:cs typeface="Helvetica" panose="020B0604020202020204" pitchFamily="34" charset="0"/>
              <a:sym typeface="Google Sans"/>
            </a:endParaRPr>
          </a:p>
        </p:txBody>
      </p:sp>
      <p:pic>
        <p:nvPicPr>
          <p:cNvPr id="782" name="Google Shape;782;p65" descr="LandTrendr graphic showing image chips extracted from tiles. Image chips correspond to change in a forested pixel."/>
          <p:cNvPicPr preferRelativeResize="0"/>
          <p:nvPr/>
        </p:nvPicPr>
        <p:blipFill rotWithShape="1">
          <a:blip r:embed="rId4">
            <a:alphaModFix/>
          </a:blip>
          <a:srcRect/>
          <a:stretch/>
        </p:blipFill>
        <p:spPr>
          <a:xfrm>
            <a:off x="6276998" y="673768"/>
            <a:ext cx="5704677" cy="2865101"/>
          </a:xfrm>
          <a:prstGeom prst="rect">
            <a:avLst/>
          </a:prstGeom>
          <a:noFill/>
          <a:ln>
            <a:noFill/>
          </a:ln>
        </p:spPr>
      </p:pic>
      <p:sp>
        <p:nvSpPr>
          <p:cNvPr id="785" name="Google Shape;785;p65"/>
          <p:cNvSpPr/>
          <p:nvPr/>
        </p:nvSpPr>
        <p:spPr>
          <a:xfrm>
            <a:off x="2006388" y="2169192"/>
            <a:ext cx="1175400" cy="462400"/>
          </a:xfrm>
          <a:prstGeom prst="roundRect">
            <a:avLst>
              <a:gd name="adj" fmla="val 16667"/>
            </a:avLst>
          </a:prstGeom>
          <a:solidFill>
            <a:srgbClr val="E69138"/>
          </a:solidFill>
          <a:ln>
            <a:noFill/>
          </a:ln>
        </p:spPr>
        <p:txBody>
          <a:bodyPr spcFirstLastPara="1" wrap="square" lIns="0" tIns="0" rIns="0" bIns="0" anchor="ctr" anchorCtr="0">
            <a:noAutofit/>
          </a:bodyPr>
          <a:lstStyle/>
          <a:p>
            <a:pPr algn="ctr"/>
            <a:r>
              <a:rPr lang="en"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rPr>
              <a:t>LandTrendr</a:t>
            </a:r>
            <a:endParaRPr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endParaRPr>
          </a:p>
        </p:txBody>
      </p:sp>
      <p:pic>
        <p:nvPicPr>
          <p:cNvPr id="3" name="Picture 2" descr="spectral trajectory of the same pixel. One image chip for each year. the spectral trajectory is broken into three segments that are labeled &quot;stable&quot;, &quot;loss&quot;, and &quot;gain&quot;">
            <a:extLst>
              <a:ext uri="{FF2B5EF4-FFF2-40B4-BE49-F238E27FC236}">
                <a16:creationId xmlns:a16="http://schemas.microsoft.com/office/drawing/2014/main" id="{3B2DC906-EE55-CD2D-8390-ABAE507551AA}"/>
              </a:ext>
            </a:extLst>
          </p:cNvPr>
          <p:cNvPicPr>
            <a:picLocks noChangeAspect="1"/>
          </p:cNvPicPr>
          <p:nvPr/>
        </p:nvPicPr>
        <p:blipFill>
          <a:blip r:embed="rId5"/>
          <a:stretch>
            <a:fillRect/>
          </a:stretch>
        </p:blipFill>
        <p:spPr>
          <a:xfrm>
            <a:off x="6479278" y="3538868"/>
            <a:ext cx="5502397" cy="2307127"/>
          </a:xfrm>
          <a:prstGeom prst="rect">
            <a:avLst/>
          </a:prstGeom>
        </p:spPr>
      </p:pic>
    </p:spTree>
    <p:extLst>
      <p:ext uri="{BB962C8B-B14F-4D97-AF65-F5344CB8AC3E}">
        <p14:creationId xmlns:p14="http://schemas.microsoft.com/office/powerpoint/2010/main" val="26118208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790"/>
        <p:cNvGrpSpPr/>
        <p:nvPr/>
      </p:nvGrpSpPr>
      <p:grpSpPr>
        <a:xfrm>
          <a:off x="0" y="0"/>
          <a:ext cx="0" cy="0"/>
          <a:chOff x="0" y="0"/>
          <a:chExt cx="0" cy="0"/>
        </a:xfrm>
      </p:grpSpPr>
      <p:sp>
        <p:nvSpPr>
          <p:cNvPr id="797" name="Google Shape;797;p66"/>
          <p:cNvSpPr/>
          <p:nvPr/>
        </p:nvSpPr>
        <p:spPr>
          <a:xfrm>
            <a:off x="2006388" y="2145886"/>
            <a:ext cx="1175400" cy="462400"/>
          </a:xfrm>
          <a:prstGeom prst="roundRect">
            <a:avLst>
              <a:gd name="adj" fmla="val 16667"/>
            </a:avLst>
          </a:prstGeom>
          <a:solidFill>
            <a:srgbClr val="E69138"/>
          </a:solidFill>
          <a:ln>
            <a:noFill/>
          </a:ln>
        </p:spPr>
        <p:txBody>
          <a:bodyPr spcFirstLastPara="1" wrap="square" lIns="0" tIns="0" rIns="0" bIns="0" anchor="ctr" anchorCtr="0">
            <a:noAutofit/>
          </a:bodyPr>
          <a:lstStyle/>
          <a:p>
            <a:pPr algn="ctr"/>
            <a:r>
              <a:rPr lang="en" sz="1400" b="1">
                <a:solidFill>
                  <a:srgbClr val="FFFFFF"/>
                </a:solidFill>
                <a:latin typeface="Helvetica" panose="020B0604020202020204" pitchFamily="34" charset="0"/>
                <a:ea typeface="Google Sans Text Medium"/>
                <a:cs typeface="Helvetica" panose="020B0604020202020204" pitchFamily="34" charset="0"/>
                <a:sym typeface="Google Sans Text Medium"/>
              </a:rPr>
              <a:t>CCDC</a:t>
            </a:r>
            <a:endParaRPr sz="1400" b="1">
              <a:solidFill>
                <a:srgbClr val="FFFFFF"/>
              </a:solidFill>
              <a:latin typeface="Helvetica" panose="020B0604020202020204" pitchFamily="34" charset="0"/>
              <a:ea typeface="Google Sans Text Medium"/>
              <a:cs typeface="Helvetica" panose="020B0604020202020204" pitchFamily="34" charset="0"/>
              <a:sym typeface="Google Sans Text Medium"/>
            </a:endParaRPr>
          </a:p>
        </p:txBody>
      </p:sp>
      <p:sp>
        <p:nvSpPr>
          <p:cNvPr id="791" name="Google Shape;791;p66"/>
          <p:cNvSpPr txBox="1">
            <a:spLocks noGrp="1"/>
          </p:cNvSpPr>
          <p:nvPr>
            <p:ph type="title"/>
          </p:nvPr>
        </p:nvSpPr>
        <p:spPr>
          <a:prstGeom prst="rect">
            <a:avLst/>
          </a:prstGeom>
        </p:spPr>
        <p:txBody>
          <a:bodyPr spcFirstLastPara="1" wrap="square" lIns="0" tIns="0" rIns="121900" bIns="0" anchor="t" anchorCtr="0">
            <a:noAutofit/>
          </a:bodyPr>
          <a:lstStyle/>
          <a:p>
            <a:r>
              <a:rPr lang="en" dirty="0">
                <a:latin typeface="Helvetica" panose="020B0604020202020204" pitchFamily="34" charset="0"/>
                <a:cs typeface="Helvetica" panose="020B0604020202020204" pitchFamily="34" charset="0"/>
              </a:rPr>
              <a:t>LCMS Workflow</a:t>
            </a:r>
            <a:endParaRPr dirty="0">
              <a:latin typeface="Helvetica" panose="020B0604020202020204" pitchFamily="34" charset="0"/>
              <a:cs typeface="Helvetica" panose="020B0604020202020204" pitchFamily="34" charset="0"/>
            </a:endParaRPr>
          </a:p>
          <a:p>
            <a:r>
              <a:rPr lang="en" sz="2400" dirty="0">
                <a:latin typeface="Helvetica" panose="020B0604020202020204" pitchFamily="34" charset="0"/>
                <a:ea typeface="Google Sans"/>
                <a:cs typeface="Helvetica" panose="020B0604020202020204" pitchFamily="34" charset="0"/>
                <a:sym typeface="Google Sans"/>
              </a:rPr>
              <a:t>Continuous Change Detection and Classification (CCDC)</a:t>
            </a:r>
            <a:endParaRPr sz="2400" dirty="0">
              <a:latin typeface="Helvetica" panose="020B0604020202020204" pitchFamily="34" charset="0"/>
              <a:ea typeface="Google Sans"/>
              <a:cs typeface="Helvetica" panose="020B0604020202020204" pitchFamily="34" charset="0"/>
              <a:sym typeface="Google Sans"/>
            </a:endParaRPr>
          </a:p>
        </p:txBody>
      </p:sp>
      <p:pic>
        <p:nvPicPr>
          <p:cNvPr id="794" name="Google Shape;794;p66" descr="Plot of Surface reflectance (SWIR1) on the Y axis plotted against time on the x-axis. Time ranges from 2000-2020. The figure shows the spectral trajectory over 20 years, with multiple points per year. The plot is divided into four sections with distinct phenology."/>
          <p:cNvPicPr preferRelativeResize="0"/>
          <p:nvPr/>
        </p:nvPicPr>
        <p:blipFill>
          <a:blip r:embed="rId3">
            <a:alphaModFix/>
          </a:blip>
          <a:stretch>
            <a:fillRect/>
          </a:stretch>
        </p:blipFill>
        <p:spPr>
          <a:xfrm>
            <a:off x="1606550" y="2654898"/>
            <a:ext cx="8978900" cy="2673350"/>
          </a:xfrm>
          <a:prstGeom prst="rect">
            <a:avLst/>
          </a:prstGeom>
          <a:noFill/>
          <a:ln>
            <a:noFill/>
          </a:ln>
        </p:spPr>
      </p:pic>
      <p:sp>
        <p:nvSpPr>
          <p:cNvPr id="795" name="Google Shape;795;p66"/>
          <p:cNvSpPr txBox="1"/>
          <p:nvPr/>
        </p:nvSpPr>
        <p:spPr>
          <a:xfrm>
            <a:off x="4665100" y="6250600"/>
            <a:ext cx="2861800" cy="328211"/>
          </a:xfrm>
          <a:prstGeom prst="rect">
            <a:avLst/>
          </a:prstGeom>
          <a:noFill/>
          <a:ln>
            <a:noFill/>
          </a:ln>
        </p:spPr>
        <p:txBody>
          <a:bodyPr spcFirstLastPara="1" wrap="square" lIns="60950" tIns="60950" rIns="60950" bIns="60950" anchor="t" anchorCtr="0">
            <a:spAutoFit/>
          </a:bodyPr>
          <a:lstStyle/>
          <a:p>
            <a:pPr algn="ctr"/>
            <a:r>
              <a:rPr lang="en" sz="1200" u="sng" dirty="0">
                <a:solidFill>
                  <a:srgbClr val="1A73E8"/>
                </a:solidFill>
                <a:latin typeface="Helvetica" panose="020B0604020202020204" pitchFamily="34" charset="0"/>
                <a:ea typeface="Google Sans Text"/>
                <a:cs typeface="Helvetica" panose="020B0604020202020204" pitchFamily="34" charset="0"/>
                <a:sym typeface="Google Sans Text"/>
                <a:hlinkClick r:id="rId4">
                  <a:extLst>
                    <a:ext uri="{A12FA001-AC4F-418D-AE19-62706E023703}">
                      <ahyp:hlinkClr xmlns:ahyp="http://schemas.microsoft.com/office/drawing/2018/hyperlinkcolor" val="tx"/>
                    </a:ext>
                  </a:extLst>
                </a:hlinkClick>
              </a:rPr>
              <a:t>Figure: Ar</a:t>
            </a:r>
            <a:r>
              <a:rPr lang="en" sz="1333" u="sng" dirty="0">
                <a:solidFill>
                  <a:srgbClr val="1A73E8"/>
                </a:solidFill>
                <a:latin typeface="Helvetica" panose="020B0604020202020204" pitchFamily="34" charset="0"/>
                <a:ea typeface="Google Sans Text"/>
                <a:cs typeface="Helvetica" panose="020B0604020202020204" pitchFamily="34" charset="0"/>
                <a:sym typeface="Google Sans Text"/>
                <a:hlinkClick r:id="rId4">
                  <a:extLst>
                    <a:ext uri="{A12FA001-AC4F-418D-AE19-62706E023703}">
                      <ahyp:hlinkClr xmlns:ahyp="http://schemas.microsoft.com/office/drawing/2018/hyperlinkcolor" val="tx"/>
                    </a:ext>
                  </a:extLst>
                </a:hlinkClick>
              </a:rPr>
              <a:t>é</a:t>
            </a:r>
            <a:r>
              <a:rPr lang="en" sz="1200" u="sng" dirty="0">
                <a:solidFill>
                  <a:srgbClr val="1A73E8"/>
                </a:solidFill>
                <a:latin typeface="Helvetica" panose="020B0604020202020204" pitchFamily="34" charset="0"/>
                <a:ea typeface="Google Sans Text"/>
                <a:cs typeface="Helvetica" panose="020B0604020202020204" pitchFamily="34" charset="0"/>
                <a:sym typeface="Google Sans Text"/>
                <a:hlinkClick r:id="rId4">
                  <a:extLst>
                    <a:ext uri="{A12FA001-AC4F-418D-AE19-62706E023703}">
                      <ahyp:hlinkClr xmlns:ahyp="http://schemas.microsoft.com/office/drawing/2018/hyperlinkcolor" val="tx"/>
                    </a:ext>
                  </a:extLst>
                </a:hlinkClick>
              </a:rPr>
              <a:t>valo et al. 2020, Figure 2</a:t>
            </a:r>
            <a:r>
              <a:rPr lang="en" sz="1200" dirty="0">
                <a:latin typeface="Helvetica" panose="020B0604020202020204" pitchFamily="34" charset="0"/>
                <a:ea typeface="Google Sans Text"/>
                <a:cs typeface="Helvetica" panose="020B0604020202020204" pitchFamily="34" charset="0"/>
                <a:sym typeface="Google Sans Text"/>
              </a:rPr>
              <a:t>,</a:t>
            </a:r>
            <a:endParaRPr sz="1200" dirty="0">
              <a:latin typeface="Helvetica" panose="020B0604020202020204" pitchFamily="34" charset="0"/>
              <a:ea typeface="Google Sans Text"/>
              <a:cs typeface="Helvetica" panose="020B0604020202020204" pitchFamily="34" charset="0"/>
              <a:sym typeface="Google Sans Text"/>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802"/>
        <p:cNvGrpSpPr/>
        <p:nvPr/>
      </p:nvGrpSpPr>
      <p:grpSpPr>
        <a:xfrm>
          <a:off x="0" y="0"/>
          <a:ext cx="0" cy="0"/>
          <a:chOff x="0" y="0"/>
          <a:chExt cx="0" cy="0"/>
        </a:xfrm>
      </p:grpSpPr>
      <p:sp>
        <p:nvSpPr>
          <p:cNvPr id="803" name="Google Shape;803;p67"/>
          <p:cNvSpPr txBox="1">
            <a:spLocks noGrp="1"/>
          </p:cNvSpPr>
          <p:nvPr>
            <p:ph sz="half" idx="1"/>
          </p:nvPr>
        </p:nvSpPr>
        <p:spPr>
          <a:xfrm>
            <a:off x="1833454" y="1837944"/>
            <a:ext cx="3707375" cy="3657600"/>
          </a:xfrm>
          <a:prstGeom prst="rect">
            <a:avLst/>
          </a:prstGeom>
        </p:spPr>
        <p:txBody>
          <a:bodyPr spcFirstLastPara="1" wrap="square" lIns="0" tIns="0" rIns="0" bIns="0" anchor="t" anchorCtr="0">
            <a:noAutofit/>
          </a:bodyPr>
          <a:lstStyle/>
          <a:p>
            <a:pPr marL="0" indent="0">
              <a:buNone/>
            </a:pPr>
            <a:endParaRPr dirty="0"/>
          </a:p>
          <a:p>
            <a:pPr marL="0" indent="0">
              <a:buNone/>
            </a:pPr>
            <a:endParaRPr dirty="0"/>
          </a:p>
          <a:p>
            <a:r>
              <a:rPr lang="en" dirty="0"/>
              <a:t>We use multiple algorithms because combining them gives us lower error.</a:t>
            </a:r>
          </a:p>
          <a:p>
            <a:r>
              <a:rPr lang="en" dirty="0"/>
              <a:t>Objective: balance omission error and comission error</a:t>
            </a:r>
            <a:endParaRPr dirty="0"/>
          </a:p>
          <a:p>
            <a:r>
              <a:rPr lang="en" dirty="0"/>
              <a:t>Healey et al. 2018</a:t>
            </a:r>
            <a:endParaRPr dirty="0"/>
          </a:p>
        </p:txBody>
      </p:sp>
      <p:sp>
        <p:nvSpPr>
          <p:cNvPr id="2" name="Content Placeholder 1">
            <a:extLst>
              <a:ext uri="{FF2B5EF4-FFF2-40B4-BE49-F238E27FC236}">
                <a16:creationId xmlns:a16="http://schemas.microsoft.com/office/drawing/2014/main" id="{AAB5E9C9-3DFA-BB8F-8D9A-224D8C8352D4}"/>
              </a:ext>
            </a:extLst>
          </p:cNvPr>
          <p:cNvSpPr>
            <a:spLocks noGrp="1"/>
          </p:cNvSpPr>
          <p:nvPr>
            <p:ph sz="half" idx="2"/>
          </p:nvPr>
        </p:nvSpPr>
        <p:spPr/>
        <p:txBody>
          <a:bodyPr/>
          <a:lstStyle/>
          <a:p>
            <a:endParaRPr lang="en-US"/>
          </a:p>
        </p:txBody>
      </p:sp>
      <p:sp>
        <p:nvSpPr>
          <p:cNvPr id="804" name="Google Shape;804;p67"/>
          <p:cNvSpPr txBox="1">
            <a:spLocks noGrp="1"/>
          </p:cNvSpPr>
          <p:nvPr>
            <p:ph type="title"/>
          </p:nvPr>
        </p:nvSpPr>
        <p:spPr>
          <a:prstGeom prst="rect">
            <a:avLst/>
          </a:prstGeom>
        </p:spPr>
        <p:txBody>
          <a:bodyPr spcFirstLastPara="1" wrap="square" lIns="0" tIns="0" rIns="121900" bIns="0" anchor="t" anchorCtr="0">
            <a:noAutofit/>
          </a:bodyPr>
          <a:lstStyle/>
          <a:p>
            <a:r>
              <a:rPr lang="en" dirty="0">
                <a:latin typeface="Helvetica" panose="020B0604020202020204" pitchFamily="34" charset="0"/>
                <a:cs typeface="Helvetica" panose="020B0604020202020204" pitchFamily="34" charset="0"/>
              </a:rPr>
              <a:t>LCMS Workflow</a:t>
            </a:r>
            <a:endParaRPr dirty="0">
              <a:latin typeface="Helvetica" panose="020B0604020202020204" pitchFamily="34" charset="0"/>
              <a:cs typeface="Helvetica" panose="020B0604020202020204" pitchFamily="34" charset="0"/>
            </a:endParaRPr>
          </a:p>
          <a:p>
            <a:r>
              <a:rPr lang="en" sz="2400" dirty="0">
                <a:latin typeface="Helvetica" panose="020B0604020202020204" pitchFamily="34" charset="0"/>
                <a:ea typeface="Google Sans"/>
                <a:cs typeface="Helvetica" panose="020B0604020202020204" pitchFamily="34" charset="0"/>
                <a:sym typeface="Google Sans"/>
              </a:rPr>
              <a:t>Temporal segmentation</a:t>
            </a:r>
            <a:endParaRPr sz="2400" dirty="0">
              <a:latin typeface="Helvetica" panose="020B0604020202020204" pitchFamily="34" charset="0"/>
              <a:ea typeface="Google Sans"/>
              <a:cs typeface="Helvetica" panose="020B0604020202020204" pitchFamily="34" charset="0"/>
              <a:sym typeface="Google Sans"/>
            </a:endParaRPr>
          </a:p>
        </p:txBody>
      </p:sp>
      <p:pic>
        <p:nvPicPr>
          <p:cNvPr id="805" name="Google Shape;805;p67" descr="Figure shows commission rate plotted against omission rate for 6 different combinations of models predicting landscape change. The model with the lowest balanced commission vs. omission rate combines 4 different  models."/>
          <p:cNvPicPr preferRelativeResize="0"/>
          <p:nvPr/>
        </p:nvPicPr>
        <p:blipFill>
          <a:blip r:embed="rId3">
            <a:alphaModFix/>
          </a:blip>
          <a:stretch>
            <a:fillRect/>
          </a:stretch>
        </p:blipFill>
        <p:spPr>
          <a:xfrm>
            <a:off x="6186372" y="937109"/>
            <a:ext cx="5833283" cy="5296883"/>
          </a:xfrm>
          <a:prstGeom prst="rect">
            <a:avLst/>
          </a:prstGeom>
          <a:noFill/>
          <a:ln>
            <a:noFill/>
          </a:ln>
        </p:spPr>
      </p:pic>
      <p:sp>
        <p:nvSpPr>
          <p:cNvPr id="806" name="Google Shape;806;p67"/>
          <p:cNvSpPr txBox="1"/>
          <p:nvPr/>
        </p:nvSpPr>
        <p:spPr>
          <a:xfrm>
            <a:off x="8051394" y="6217117"/>
            <a:ext cx="2377400" cy="338534"/>
          </a:xfrm>
          <a:prstGeom prst="rect">
            <a:avLst/>
          </a:prstGeom>
          <a:noFill/>
          <a:ln>
            <a:noFill/>
          </a:ln>
        </p:spPr>
        <p:txBody>
          <a:bodyPr spcFirstLastPara="1" wrap="square" lIns="60950" tIns="60950" rIns="60950" bIns="60950" anchor="t" anchorCtr="0">
            <a:spAutoFit/>
          </a:bodyPr>
          <a:lstStyle/>
          <a:p>
            <a:r>
              <a:rPr lang="en" sz="1400" u="sng" dirty="0">
                <a:solidFill>
                  <a:srgbClr val="1A73E8"/>
                </a:solidFill>
                <a:latin typeface="Helvetica" panose="020B0604020202020204" pitchFamily="34" charset="0"/>
                <a:ea typeface="Google Sans Text"/>
                <a:cs typeface="Helvetica" panose="020B0604020202020204" pitchFamily="34" charset="0"/>
                <a:sym typeface="Google Sans Text"/>
                <a:hlinkClick r:id="rId4">
                  <a:extLst>
                    <a:ext uri="{A12FA001-AC4F-418D-AE19-62706E023703}">
                      <ahyp:hlinkClr xmlns:ahyp="http://schemas.microsoft.com/office/drawing/2018/hyperlinkcolor" val="tx"/>
                    </a:ext>
                  </a:extLst>
                </a:hlinkClick>
              </a:rPr>
              <a:t>Healey et al. 2018</a:t>
            </a:r>
            <a:r>
              <a:rPr lang="en" sz="1400" dirty="0">
                <a:latin typeface="Helvetica" panose="020B0604020202020204" pitchFamily="34" charset="0"/>
                <a:ea typeface="Google Sans Text"/>
                <a:cs typeface="Helvetica" panose="020B0604020202020204" pitchFamily="34" charset="0"/>
                <a:sym typeface="Google Sans Text"/>
              </a:rPr>
              <a:t> - Figure 3</a:t>
            </a:r>
            <a:endParaRPr sz="1400" dirty="0">
              <a:latin typeface="Helvetica" panose="020B0604020202020204" pitchFamily="34" charset="0"/>
              <a:ea typeface="Google Sans Text"/>
              <a:cs typeface="Helvetica" panose="020B0604020202020204" pitchFamily="34" charset="0"/>
              <a:sym typeface="Google Sans Text"/>
            </a:endParaRPr>
          </a:p>
        </p:txBody>
      </p:sp>
      <p:sp>
        <p:nvSpPr>
          <p:cNvPr id="808" name="Google Shape;808;p67"/>
          <p:cNvSpPr/>
          <p:nvPr/>
        </p:nvSpPr>
        <p:spPr>
          <a:xfrm>
            <a:off x="3008854" y="2169193"/>
            <a:ext cx="1175400" cy="462400"/>
          </a:xfrm>
          <a:prstGeom prst="roundRect">
            <a:avLst>
              <a:gd name="adj" fmla="val 16667"/>
            </a:avLst>
          </a:prstGeom>
          <a:solidFill>
            <a:srgbClr val="E69138"/>
          </a:solidFill>
          <a:ln>
            <a:noFill/>
          </a:ln>
        </p:spPr>
        <p:txBody>
          <a:bodyPr spcFirstLastPara="1" wrap="square" lIns="0" tIns="0" rIns="0" bIns="0" anchor="ctr" anchorCtr="0">
            <a:noAutofit/>
          </a:bodyPr>
          <a:lstStyle/>
          <a:p>
            <a:pPr algn="ctr"/>
            <a:r>
              <a:rPr lang="en" sz="1400" b="1">
                <a:solidFill>
                  <a:srgbClr val="FFFFFF"/>
                </a:solidFill>
                <a:latin typeface="Helvetica" panose="020B0604020202020204" pitchFamily="34" charset="0"/>
                <a:ea typeface="Google Sans Text Medium"/>
                <a:cs typeface="Helvetica" panose="020B0604020202020204" pitchFamily="34" charset="0"/>
                <a:sym typeface="Google Sans Text Medium"/>
              </a:rPr>
              <a:t>CCDC</a:t>
            </a:r>
            <a:endParaRPr sz="1400" b="1">
              <a:solidFill>
                <a:srgbClr val="FFFFFF"/>
              </a:solidFill>
              <a:latin typeface="Helvetica" panose="020B0604020202020204" pitchFamily="34" charset="0"/>
              <a:ea typeface="Google Sans Text Medium"/>
              <a:cs typeface="Helvetica" panose="020B0604020202020204" pitchFamily="34" charset="0"/>
              <a:sym typeface="Google Sans Text Medium"/>
            </a:endParaRPr>
          </a:p>
        </p:txBody>
      </p:sp>
      <p:sp>
        <p:nvSpPr>
          <p:cNvPr id="811" name="Google Shape;811;p67"/>
          <p:cNvSpPr/>
          <p:nvPr/>
        </p:nvSpPr>
        <p:spPr>
          <a:xfrm>
            <a:off x="1689150" y="2169193"/>
            <a:ext cx="1175400" cy="462400"/>
          </a:xfrm>
          <a:prstGeom prst="roundRect">
            <a:avLst>
              <a:gd name="adj" fmla="val 16667"/>
            </a:avLst>
          </a:prstGeom>
          <a:solidFill>
            <a:srgbClr val="E69138"/>
          </a:solidFill>
          <a:ln>
            <a:noFill/>
          </a:ln>
        </p:spPr>
        <p:txBody>
          <a:bodyPr spcFirstLastPara="1" wrap="square" lIns="0" tIns="0" rIns="0" bIns="0" anchor="ctr" anchorCtr="0">
            <a:noAutofit/>
          </a:bodyPr>
          <a:lstStyle/>
          <a:p>
            <a:pPr algn="ctr"/>
            <a:r>
              <a:rPr lang="en"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rPr>
              <a:t>LandTrendr</a:t>
            </a:r>
            <a:endParaRPr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Shape 817"/>
        <p:cNvGrpSpPr/>
        <p:nvPr/>
      </p:nvGrpSpPr>
      <p:grpSpPr>
        <a:xfrm>
          <a:off x="0" y="0"/>
          <a:ext cx="0" cy="0"/>
          <a:chOff x="0" y="0"/>
          <a:chExt cx="0" cy="0"/>
        </a:xfrm>
      </p:grpSpPr>
      <p:pic>
        <p:nvPicPr>
          <p:cNvPr id="820" name="Google Shape;820;p68"/>
          <p:cNvPicPr preferRelativeResize="0"/>
          <p:nvPr/>
        </p:nvPicPr>
        <p:blipFill rotWithShape="1">
          <a:blip r:embed="rId3">
            <a:alphaModFix/>
          </a:blip>
          <a:srcRect/>
          <a:stretch/>
        </p:blipFill>
        <p:spPr>
          <a:xfrm>
            <a:off x="5763083" y="464579"/>
            <a:ext cx="5577367" cy="3693050"/>
          </a:xfrm>
          <a:prstGeom prst="rect">
            <a:avLst/>
          </a:prstGeom>
          <a:noFill/>
          <a:ln>
            <a:noFill/>
          </a:ln>
        </p:spPr>
      </p:pic>
      <p:sp>
        <p:nvSpPr>
          <p:cNvPr id="819" name="Google Shape;819;p68"/>
          <p:cNvSpPr txBox="1">
            <a:spLocks noGrp="1"/>
          </p:cNvSpPr>
          <p:nvPr>
            <p:ph sz="half" idx="1"/>
          </p:nvPr>
        </p:nvSpPr>
        <p:spPr>
          <a:xfrm>
            <a:off x="1833454" y="1837944"/>
            <a:ext cx="2882384" cy="3657600"/>
          </a:xfrm>
          <a:prstGeom prst="rect">
            <a:avLst/>
          </a:prstGeom>
        </p:spPr>
        <p:txBody>
          <a:bodyPr spcFirstLastPara="1" wrap="square" lIns="0" tIns="0" rIns="0" bIns="0" anchor="t" anchorCtr="0">
            <a:noAutofit/>
          </a:bodyPr>
          <a:lstStyle/>
          <a:p>
            <a:pPr marL="0" indent="0">
              <a:buNone/>
            </a:pPr>
            <a:endParaRPr dirty="0"/>
          </a:p>
          <a:p>
            <a:pPr marL="0" indent="0">
              <a:buNone/>
            </a:pPr>
            <a:endParaRPr dirty="0"/>
          </a:p>
          <a:p>
            <a:pPr marL="243852" indent="-240465"/>
            <a:r>
              <a:rPr lang="en" u="sng" dirty="0">
                <a:solidFill>
                  <a:schemeClr val="hlink"/>
                </a:solidFill>
                <a:hlinkClick r:id="rId4"/>
              </a:rPr>
              <a:t>TimeSync</a:t>
            </a:r>
            <a:endParaRPr dirty="0"/>
          </a:p>
          <a:p>
            <a:pPr marL="243852" indent="-240465"/>
            <a:r>
              <a:rPr lang="en" dirty="0"/>
              <a:t>Stratified random sampling across change, land cover, and land use types</a:t>
            </a:r>
            <a:endParaRPr dirty="0"/>
          </a:p>
          <a:p>
            <a:pPr marL="243852" indent="-240465"/>
            <a:r>
              <a:rPr lang="en" dirty="0"/>
              <a:t>~10,000 training TimeSync plots for CONUS </a:t>
            </a:r>
            <a:endParaRPr dirty="0"/>
          </a:p>
          <a:p>
            <a:pPr marL="243852" indent="-240465"/>
            <a:r>
              <a:rPr lang="en" dirty="0"/>
              <a:t>~ 1,000 each for southeastern Alaska and Puerto Rico-US Virgin Islands</a:t>
            </a:r>
            <a:endParaRPr dirty="0"/>
          </a:p>
        </p:txBody>
      </p:sp>
      <p:sp>
        <p:nvSpPr>
          <p:cNvPr id="818" name="Google Shape;818;p68"/>
          <p:cNvSpPr txBox="1">
            <a:spLocks noGrp="1"/>
          </p:cNvSpPr>
          <p:nvPr>
            <p:ph type="title"/>
          </p:nvPr>
        </p:nvSpPr>
        <p:spPr>
          <a:prstGeom prst="rect">
            <a:avLst/>
          </a:prstGeom>
        </p:spPr>
        <p:txBody>
          <a:bodyPr spcFirstLastPara="1" wrap="square" lIns="0" tIns="0" rIns="121900" bIns="0" anchor="t" anchorCtr="0">
            <a:noAutofit/>
          </a:bodyPr>
          <a:lstStyle/>
          <a:p>
            <a:r>
              <a:rPr lang="en" dirty="0">
                <a:latin typeface="Helvetica" panose="020B0604020202020204" pitchFamily="34" charset="0"/>
                <a:cs typeface="Helvetica" panose="020B0604020202020204" pitchFamily="34" charset="0"/>
              </a:rPr>
              <a:t>LCMS Workflow</a:t>
            </a:r>
            <a:endParaRPr dirty="0">
              <a:latin typeface="Helvetica" panose="020B0604020202020204" pitchFamily="34" charset="0"/>
              <a:cs typeface="Helvetica" panose="020B0604020202020204" pitchFamily="34" charset="0"/>
            </a:endParaRPr>
          </a:p>
          <a:p>
            <a:r>
              <a:rPr lang="en" sz="2400" dirty="0">
                <a:latin typeface="Helvetica" panose="020B0604020202020204" pitchFamily="34" charset="0"/>
                <a:ea typeface="Google Sans"/>
                <a:cs typeface="Helvetica" panose="020B0604020202020204" pitchFamily="34" charset="0"/>
                <a:sym typeface="Google Sans"/>
              </a:rPr>
              <a:t>Training Data</a:t>
            </a:r>
            <a:endParaRPr sz="2400" dirty="0">
              <a:latin typeface="Helvetica" panose="020B0604020202020204" pitchFamily="34" charset="0"/>
              <a:ea typeface="Google Sans"/>
              <a:cs typeface="Helvetica" panose="020B0604020202020204" pitchFamily="34" charset="0"/>
              <a:sym typeface="Google Sans"/>
            </a:endParaRPr>
          </a:p>
        </p:txBody>
      </p:sp>
      <p:pic>
        <p:nvPicPr>
          <p:cNvPr id="821" name="Google Shape;821;p68"/>
          <p:cNvPicPr preferRelativeResize="0"/>
          <p:nvPr/>
        </p:nvPicPr>
        <p:blipFill rotWithShape="1">
          <a:blip r:embed="rId5">
            <a:alphaModFix/>
          </a:blip>
          <a:srcRect r="26101"/>
          <a:stretch/>
        </p:blipFill>
        <p:spPr>
          <a:xfrm>
            <a:off x="6471197" y="4816203"/>
            <a:ext cx="3889595" cy="1426688"/>
          </a:xfrm>
          <a:prstGeom prst="rect">
            <a:avLst/>
          </a:prstGeom>
          <a:noFill/>
          <a:ln>
            <a:noFill/>
          </a:ln>
        </p:spPr>
      </p:pic>
      <p:grpSp>
        <p:nvGrpSpPr>
          <p:cNvPr id="822" name="Google Shape;822;p68"/>
          <p:cNvGrpSpPr/>
          <p:nvPr/>
        </p:nvGrpSpPr>
        <p:grpSpPr>
          <a:xfrm>
            <a:off x="10542204" y="2893419"/>
            <a:ext cx="1491109" cy="2219685"/>
            <a:chOff x="1000704" y="637769"/>
            <a:chExt cx="3789670" cy="6026294"/>
          </a:xfrm>
        </p:grpSpPr>
        <p:grpSp>
          <p:nvGrpSpPr>
            <p:cNvPr id="823" name="Google Shape;823;p68"/>
            <p:cNvGrpSpPr/>
            <p:nvPr/>
          </p:nvGrpSpPr>
          <p:grpSpPr>
            <a:xfrm>
              <a:off x="1000704" y="3171042"/>
              <a:ext cx="3789670" cy="3493021"/>
              <a:chOff x="1000704" y="3171042"/>
              <a:chExt cx="3789670" cy="3493021"/>
            </a:xfrm>
          </p:grpSpPr>
          <p:grpSp>
            <p:nvGrpSpPr>
              <p:cNvPr id="824" name="Google Shape;824;p68"/>
              <p:cNvGrpSpPr/>
              <p:nvPr/>
            </p:nvGrpSpPr>
            <p:grpSpPr>
              <a:xfrm>
                <a:off x="1000704" y="3171042"/>
                <a:ext cx="3789670" cy="3493021"/>
                <a:chOff x="2263962" y="2597628"/>
                <a:chExt cx="4168137" cy="3732657"/>
              </a:xfrm>
            </p:grpSpPr>
            <p:pic>
              <p:nvPicPr>
                <p:cNvPr id="825" name="Google Shape;825;p68"/>
                <p:cNvPicPr preferRelativeResize="0"/>
                <p:nvPr/>
              </p:nvPicPr>
              <p:blipFill rotWithShape="1">
                <a:blip r:embed="rId6">
                  <a:alphaModFix/>
                </a:blip>
                <a:srcRect/>
                <a:stretch/>
              </p:blipFill>
              <p:spPr>
                <a:xfrm>
                  <a:off x="2263962" y="2597628"/>
                  <a:ext cx="4168137" cy="3732657"/>
                </a:xfrm>
                <a:prstGeom prst="rect">
                  <a:avLst/>
                </a:prstGeom>
                <a:noFill/>
                <a:ln w="9525" cap="flat" cmpd="sng">
                  <a:solidFill>
                    <a:srgbClr val="292934"/>
                  </a:solidFill>
                  <a:prstDash val="solid"/>
                  <a:round/>
                  <a:headEnd type="none" w="sm" len="sm"/>
                  <a:tailEnd type="none" w="sm" len="sm"/>
                </a:ln>
              </p:spPr>
            </p:pic>
            <p:sp>
              <p:nvSpPr>
                <p:cNvPr id="826" name="Google Shape;826;p68"/>
                <p:cNvSpPr/>
                <p:nvPr/>
              </p:nvSpPr>
              <p:spPr>
                <a:xfrm rot="-495425">
                  <a:off x="3553762" y="3879976"/>
                  <a:ext cx="1282596" cy="1276572"/>
                </a:xfrm>
                <a:prstGeom prst="rect">
                  <a:avLst/>
                </a:prstGeom>
                <a:noFill/>
                <a:ln w="22225" cap="flat" cmpd="sng">
                  <a:solidFill>
                    <a:srgbClr val="FFFFFF"/>
                  </a:solidFill>
                  <a:prstDash val="solid"/>
                  <a:round/>
                  <a:headEnd type="none" w="sm" len="sm"/>
                  <a:tailEnd type="none" w="sm" len="sm"/>
                </a:ln>
              </p:spPr>
              <p:txBody>
                <a:bodyPr spcFirstLastPara="1" wrap="square" lIns="60950" tIns="30467" rIns="60950" bIns="30467" anchor="t" anchorCtr="0">
                  <a:noAutofit/>
                </a:bodyPr>
                <a:lstStyle/>
                <a:p>
                  <a:pPr algn="ctr">
                    <a:buClr>
                      <a:srgbClr val="292934"/>
                    </a:buClr>
                    <a:buSzPts val="1800"/>
                  </a:pPr>
                  <a:endParaRPr sz="1200">
                    <a:solidFill>
                      <a:srgbClr val="292934"/>
                    </a:solidFill>
                    <a:latin typeface="Arial"/>
                    <a:ea typeface="Arial"/>
                    <a:cs typeface="Arial"/>
                    <a:sym typeface="Arial"/>
                  </a:endParaRPr>
                </a:p>
              </p:txBody>
            </p:sp>
          </p:grpSp>
          <p:sp>
            <p:nvSpPr>
              <p:cNvPr id="827" name="Google Shape;827;p68"/>
              <p:cNvSpPr txBox="1"/>
              <p:nvPr/>
            </p:nvSpPr>
            <p:spPr>
              <a:xfrm rot="21052151">
                <a:off x="2197654" y="5498325"/>
                <a:ext cx="1423538" cy="668403"/>
              </a:xfrm>
              <a:prstGeom prst="rect">
                <a:avLst/>
              </a:prstGeom>
              <a:noFill/>
              <a:ln>
                <a:noFill/>
              </a:ln>
            </p:spPr>
            <p:txBody>
              <a:bodyPr spcFirstLastPara="1" wrap="square" lIns="60950" tIns="30467" rIns="60950" bIns="30467" anchor="t" anchorCtr="0">
                <a:spAutoFit/>
              </a:bodyPr>
              <a:lstStyle/>
              <a:p>
                <a:r>
                  <a:rPr lang="en" sz="1200">
                    <a:solidFill>
                      <a:srgbClr val="FFFFFF"/>
                    </a:solidFill>
                    <a:latin typeface="Arial"/>
                    <a:ea typeface="Arial"/>
                    <a:cs typeface="Arial"/>
                    <a:sym typeface="Arial"/>
                  </a:rPr>
                  <a:t>30m</a:t>
                </a:r>
                <a:endParaRPr sz="1200"/>
              </a:p>
            </p:txBody>
          </p:sp>
          <p:sp>
            <p:nvSpPr>
              <p:cNvPr id="828" name="Google Shape;828;p68"/>
              <p:cNvSpPr txBox="1"/>
              <p:nvPr/>
            </p:nvSpPr>
            <p:spPr>
              <a:xfrm rot="21163269">
                <a:off x="3308330" y="4592958"/>
                <a:ext cx="1413591" cy="668403"/>
              </a:xfrm>
              <a:prstGeom prst="rect">
                <a:avLst/>
              </a:prstGeom>
              <a:noFill/>
              <a:ln>
                <a:noFill/>
              </a:ln>
            </p:spPr>
            <p:txBody>
              <a:bodyPr spcFirstLastPara="1" wrap="square" lIns="60950" tIns="30467" rIns="60950" bIns="30467" anchor="t" anchorCtr="0">
                <a:spAutoFit/>
              </a:bodyPr>
              <a:lstStyle/>
              <a:p>
                <a:r>
                  <a:rPr lang="en" sz="1200">
                    <a:solidFill>
                      <a:srgbClr val="FFFFFF"/>
                    </a:solidFill>
                    <a:latin typeface="Arial"/>
                    <a:ea typeface="Arial"/>
                    <a:cs typeface="Arial"/>
                    <a:sym typeface="Arial"/>
                  </a:rPr>
                  <a:t>30m</a:t>
                </a:r>
                <a:endParaRPr sz="1200"/>
              </a:p>
            </p:txBody>
          </p:sp>
        </p:grpSp>
        <p:pic>
          <p:nvPicPr>
            <p:cNvPr id="829" name="Google Shape;829;p68"/>
            <p:cNvPicPr preferRelativeResize="0"/>
            <p:nvPr/>
          </p:nvPicPr>
          <p:blipFill rotWithShape="1">
            <a:blip r:embed="rId7">
              <a:alphaModFix/>
            </a:blip>
            <a:srcRect/>
            <a:stretch/>
          </p:blipFill>
          <p:spPr>
            <a:xfrm rot="-3093552">
              <a:off x="1392461" y="1024282"/>
              <a:ext cx="1908908" cy="1908908"/>
            </a:xfrm>
            <a:prstGeom prst="rect">
              <a:avLst/>
            </a:prstGeom>
            <a:noFill/>
            <a:ln>
              <a:noFill/>
            </a:ln>
          </p:spPr>
        </p:pic>
        <p:cxnSp>
          <p:nvCxnSpPr>
            <p:cNvPr id="830" name="Google Shape;830;p68"/>
            <p:cNvCxnSpPr/>
            <p:nvPr/>
          </p:nvCxnSpPr>
          <p:spPr>
            <a:xfrm flipH="1">
              <a:off x="2093415" y="2667663"/>
              <a:ext cx="253500" cy="1797000"/>
            </a:xfrm>
            <a:prstGeom prst="straightConnector1">
              <a:avLst/>
            </a:prstGeom>
            <a:noFill/>
            <a:ln w="9525" cap="flat" cmpd="sng">
              <a:solidFill>
                <a:srgbClr val="FFFFFF"/>
              </a:solidFill>
              <a:prstDash val="solid"/>
              <a:round/>
              <a:headEnd type="none" w="sm" len="sm"/>
              <a:tailEnd type="none" w="sm" len="sm"/>
            </a:ln>
            <a:effectLst>
              <a:outerShdw blurRad="50800" dist="38100" dir="18900000" algn="bl" rotWithShape="0">
                <a:srgbClr val="000000">
                  <a:alpha val="40000"/>
                </a:srgbClr>
              </a:outerShdw>
            </a:effectLst>
          </p:spPr>
        </p:cxnSp>
        <p:cxnSp>
          <p:nvCxnSpPr>
            <p:cNvPr id="831" name="Google Shape;831;p68"/>
            <p:cNvCxnSpPr/>
            <p:nvPr/>
          </p:nvCxnSpPr>
          <p:spPr>
            <a:xfrm>
              <a:off x="2448926" y="2667663"/>
              <a:ext cx="791100" cy="1625700"/>
            </a:xfrm>
            <a:prstGeom prst="straightConnector1">
              <a:avLst/>
            </a:prstGeom>
            <a:noFill/>
            <a:ln w="9525" cap="flat" cmpd="sng">
              <a:solidFill>
                <a:srgbClr val="FFFFFF"/>
              </a:solidFill>
              <a:prstDash val="solid"/>
              <a:round/>
              <a:headEnd type="none" w="sm" len="sm"/>
              <a:tailEnd type="none" w="sm" len="sm"/>
            </a:ln>
            <a:effectLst>
              <a:outerShdw blurRad="50800" dist="38100" dir="18900000" algn="bl" rotWithShape="0">
                <a:srgbClr val="000000">
                  <a:alpha val="40000"/>
                </a:srgbClr>
              </a:outerShdw>
            </a:effectLst>
          </p:spPr>
        </p:cxnSp>
        <p:cxnSp>
          <p:nvCxnSpPr>
            <p:cNvPr id="832" name="Google Shape;832;p68"/>
            <p:cNvCxnSpPr/>
            <p:nvPr/>
          </p:nvCxnSpPr>
          <p:spPr>
            <a:xfrm flipH="1">
              <a:off x="2269913" y="2667663"/>
              <a:ext cx="119700" cy="2980800"/>
            </a:xfrm>
            <a:prstGeom prst="straightConnector1">
              <a:avLst/>
            </a:prstGeom>
            <a:noFill/>
            <a:ln w="9525" cap="flat" cmpd="sng">
              <a:solidFill>
                <a:srgbClr val="FFFFFF"/>
              </a:solidFill>
              <a:prstDash val="solid"/>
              <a:round/>
              <a:headEnd type="none" w="sm" len="sm"/>
              <a:tailEnd type="none" w="sm" len="sm"/>
            </a:ln>
            <a:effectLst>
              <a:outerShdw blurRad="50800" dist="38100" dir="18900000" algn="bl" rotWithShape="0">
                <a:srgbClr val="000000">
                  <a:alpha val="40000"/>
                </a:srgbClr>
              </a:outerShdw>
            </a:effectLst>
          </p:spPr>
        </p:cxnSp>
        <p:cxnSp>
          <p:nvCxnSpPr>
            <p:cNvPr id="833" name="Google Shape;833;p68"/>
            <p:cNvCxnSpPr/>
            <p:nvPr/>
          </p:nvCxnSpPr>
          <p:spPr>
            <a:xfrm>
              <a:off x="2448926" y="2667663"/>
              <a:ext cx="970200" cy="2804700"/>
            </a:xfrm>
            <a:prstGeom prst="straightConnector1">
              <a:avLst/>
            </a:prstGeom>
            <a:noFill/>
            <a:ln w="9525" cap="flat" cmpd="sng">
              <a:solidFill>
                <a:srgbClr val="FFFFFF"/>
              </a:solidFill>
              <a:prstDash val="solid"/>
              <a:round/>
              <a:headEnd type="none" w="sm" len="sm"/>
              <a:tailEnd type="none" w="sm" len="sm"/>
            </a:ln>
            <a:effectLst>
              <a:outerShdw blurRad="50800" dist="38100" dir="18900000" algn="bl" rotWithShape="0">
                <a:srgbClr val="000000">
                  <a:alpha val="40000"/>
                </a:srgbClr>
              </a:outerShdw>
            </a:effectLst>
          </p:spPr>
        </p:cxnSp>
      </p:grpSp>
      <p:cxnSp>
        <p:nvCxnSpPr>
          <p:cNvPr id="834" name="Google Shape;834;p68"/>
          <p:cNvCxnSpPr/>
          <p:nvPr/>
        </p:nvCxnSpPr>
        <p:spPr>
          <a:xfrm flipH="1">
            <a:off x="9862017" y="4625917"/>
            <a:ext cx="921000" cy="351800"/>
          </a:xfrm>
          <a:prstGeom prst="straightConnector1">
            <a:avLst/>
          </a:prstGeom>
          <a:solidFill>
            <a:srgbClr val="93A299"/>
          </a:solidFill>
          <a:ln w="44450" cap="flat" cmpd="sng">
            <a:solidFill>
              <a:schemeClr val="accent2"/>
            </a:solidFill>
            <a:prstDash val="solid"/>
            <a:round/>
            <a:headEnd type="none" w="sm" len="sm"/>
            <a:tailEnd type="triangle" w="med" len="med"/>
          </a:ln>
        </p:spPr>
      </p:cxnSp>
      <p:sp>
        <p:nvSpPr>
          <p:cNvPr id="837" name="Google Shape;837;p68"/>
          <p:cNvSpPr/>
          <p:nvPr/>
        </p:nvSpPr>
        <p:spPr>
          <a:xfrm>
            <a:off x="1974492" y="2019912"/>
            <a:ext cx="1448400" cy="711200"/>
          </a:xfrm>
          <a:prstGeom prst="roundRect">
            <a:avLst>
              <a:gd name="adj" fmla="val 16667"/>
            </a:avLst>
          </a:prstGeom>
          <a:solidFill>
            <a:srgbClr val="002060"/>
          </a:solidFill>
          <a:ln>
            <a:noFill/>
          </a:ln>
        </p:spPr>
        <p:txBody>
          <a:bodyPr spcFirstLastPara="1" wrap="square" lIns="0" tIns="0" rIns="0" bIns="0" anchor="ctr" anchorCtr="0">
            <a:noAutofit/>
          </a:bodyPr>
          <a:lstStyle/>
          <a:p>
            <a:pPr algn="ctr"/>
            <a:r>
              <a:rPr lang="en"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rPr>
              <a:t>Training data - </a:t>
            </a:r>
            <a:endParaRPr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endParaRPr>
          </a:p>
          <a:p>
            <a:pPr algn="ctr"/>
            <a:r>
              <a:rPr lang="en"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rPr>
              <a:t>TimeSync</a:t>
            </a:r>
            <a:endParaRPr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817"/>
        <p:cNvGrpSpPr/>
        <p:nvPr/>
      </p:nvGrpSpPr>
      <p:grpSpPr>
        <a:xfrm>
          <a:off x="0" y="0"/>
          <a:ext cx="0" cy="0"/>
          <a:chOff x="0" y="0"/>
          <a:chExt cx="0" cy="0"/>
        </a:xfrm>
      </p:grpSpPr>
      <p:pic>
        <p:nvPicPr>
          <p:cNvPr id="3" name="Picture 2" descr="The conterminous US and Puerto Rico with points plotted on them, representing locations of TimeSync plots.">
            <a:extLst>
              <a:ext uri="{FF2B5EF4-FFF2-40B4-BE49-F238E27FC236}">
                <a16:creationId xmlns:a16="http://schemas.microsoft.com/office/drawing/2014/main" id="{3BCA4334-5030-B6AF-9B2F-05B72E20D23B}"/>
              </a:ext>
            </a:extLst>
          </p:cNvPr>
          <p:cNvPicPr>
            <a:picLocks noChangeAspect="1"/>
          </p:cNvPicPr>
          <p:nvPr/>
        </p:nvPicPr>
        <p:blipFill>
          <a:blip r:embed="rId3"/>
          <a:stretch>
            <a:fillRect/>
          </a:stretch>
        </p:blipFill>
        <p:spPr>
          <a:xfrm>
            <a:off x="5589143" y="421972"/>
            <a:ext cx="6489392" cy="6014055"/>
          </a:xfrm>
          <a:prstGeom prst="rect">
            <a:avLst/>
          </a:prstGeom>
        </p:spPr>
      </p:pic>
      <p:sp>
        <p:nvSpPr>
          <p:cNvPr id="819" name="Google Shape;819;p68"/>
          <p:cNvSpPr txBox="1">
            <a:spLocks noGrp="1"/>
          </p:cNvSpPr>
          <p:nvPr>
            <p:ph sz="half" idx="1"/>
          </p:nvPr>
        </p:nvSpPr>
        <p:spPr>
          <a:prstGeom prst="rect">
            <a:avLst/>
          </a:prstGeom>
        </p:spPr>
        <p:txBody>
          <a:bodyPr spcFirstLastPara="1" wrap="square" lIns="0" tIns="0" rIns="0" bIns="0" anchor="t" anchorCtr="0">
            <a:noAutofit/>
          </a:bodyPr>
          <a:lstStyle/>
          <a:p>
            <a:pPr marL="0" indent="0">
              <a:buNone/>
            </a:pPr>
            <a:endParaRPr dirty="0"/>
          </a:p>
          <a:p>
            <a:pPr marL="0" indent="0">
              <a:buNone/>
            </a:pPr>
            <a:endParaRPr dirty="0"/>
          </a:p>
          <a:p>
            <a:pPr marL="243852" indent="-240465"/>
            <a:r>
              <a:rPr lang="en" u="sng" dirty="0">
                <a:solidFill>
                  <a:schemeClr val="hlink"/>
                </a:solidFill>
                <a:hlinkClick r:id="rId4"/>
              </a:rPr>
              <a:t>TimeSync</a:t>
            </a:r>
            <a:endParaRPr dirty="0"/>
          </a:p>
          <a:p>
            <a:pPr marL="243852" indent="-240465"/>
            <a:r>
              <a:rPr lang="en" dirty="0"/>
              <a:t>Stratified random sampling across change, land cover, and land use types</a:t>
            </a:r>
            <a:endParaRPr dirty="0"/>
          </a:p>
          <a:p>
            <a:pPr marL="243852" indent="-240465"/>
            <a:r>
              <a:rPr lang="en" dirty="0"/>
              <a:t>~10,000 training TimeSync plots for CONUS </a:t>
            </a:r>
            <a:endParaRPr dirty="0"/>
          </a:p>
          <a:p>
            <a:pPr marL="243852" indent="-240465"/>
            <a:r>
              <a:rPr lang="en" dirty="0"/>
              <a:t>~ 1,000 each for southeastern Alaska and Puerto Rico-US Virgin Islands</a:t>
            </a:r>
            <a:endParaRPr dirty="0"/>
          </a:p>
        </p:txBody>
      </p:sp>
      <p:sp>
        <p:nvSpPr>
          <p:cNvPr id="818" name="Google Shape;818;p68"/>
          <p:cNvSpPr txBox="1">
            <a:spLocks noGrp="1"/>
          </p:cNvSpPr>
          <p:nvPr>
            <p:ph type="title"/>
          </p:nvPr>
        </p:nvSpPr>
        <p:spPr>
          <a:prstGeom prst="rect">
            <a:avLst/>
          </a:prstGeom>
        </p:spPr>
        <p:txBody>
          <a:bodyPr spcFirstLastPara="1" wrap="square" lIns="0" tIns="0" rIns="121900" bIns="0" anchor="t" anchorCtr="0">
            <a:noAutofit/>
          </a:bodyPr>
          <a:lstStyle/>
          <a:p>
            <a:r>
              <a:rPr lang="en" dirty="0">
                <a:latin typeface="Helvetica" panose="020B0604020202020204" pitchFamily="34" charset="0"/>
                <a:cs typeface="Helvetica" panose="020B0604020202020204" pitchFamily="34" charset="0"/>
              </a:rPr>
              <a:t>LCMS Workflow</a:t>
            </a:r>
            <a:endParaRPr dirty="0">
              <a:latin typeface="Helvetica" panose="020B0604020202020204" pitchFamily="34" charset="0"/>
              <a:cs typeface="Helvetica" panose="020B0604020202020204" pitchFamily="34" charset="0"/>
            </a:endParaRPr>
          </a:p>
          <a:p>
            <a:r>
              <a:rPr lang="en" sz="2400" dirty="0">
                <a:latin typeface="Helvetica" panose="020B0604020202020204" pitchFamily="34" charset="0"/>
                <a:ea typeface="Google Sans"/>
                <a:cs typeface="Helvetica" panose="020B0604020202020204" pitchFamily="34" charset="0"/>
                <a:sym typeface="Google Sans"/>
              </a:rPr>
              <a:t>Training Data</a:t>
            </a:r>
            <a:endParaRPr sz="2400" dirty="0">
              <a:latin typeface="Helvetica" panose="020B0604020202020204" pitchFamily="34" charset="0"/>
              <a:ea typeface="Google Sans"/>
              <a:cs typeface="Helvetica" panose="020B0604020202020204" pitchFamily="34" charset="0"/>
              <a:sym typeface="Google Sans"/>
            </a:endParaRPr>
          </a:p>
        </p:txBody>
      </p:sp>
      <p:sp>
        <p:nvSpPr>
          <p:cNvPr id="837" name="Google Shape;837;p68"/>
          <p:cNvSpPr/>
          <p:nvPr/>
        </p:nvSpPr>
        <p:spPr>
          <a:xfrm>
            <a:off x="1974492" y="2019912"/>
            <a:ext cx="1448400" cy="711200"/>
          </a:xfrm>
          <a:prstGeom prst="roundRect">
            <a:avLst>
              <a:gd name="adj" fmla="val 16667"/>
            </a:avLst>
          </a:prstGeom>
          <a:solidFill>
            <a:srgbClr val="002060"/>
          </a:solidFill>
          <a:ln>
            <a:noFill/>
          </a:ln>
        </p:spPr>
        <p:txBody>
          <a:bodyPr spcFirstLastPara="1" wrap="square" lIns="0" tIns="0" rIns="0" bIns="0" anchor="ctr" anchorCtr="0">
            <a:noAutofit/>
          </a:bodyPr>
          <a:lstStyle/>
          <a:p>
            <a:pPr algn="ctr"/>
            <a:r>
              <a:rPr lang="en"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rPr>
              <a:t>Training data - </a:t>
            </a:r>
            <a:endParaRPr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endParaRPr>
          </a:p>
          <a:p>
            <a:pPr algn="ctr"/>
            <a:r>
              <a:rPr lang="en"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rPr>
              <a:t>TimeSync</a:t>
            </a:r>
            <a:endParaRPr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endParaRPr>
          </a:p>
        </p:txBody>
      </p:sp>
    </p:spTree>
    <p:extLst>
      <p:ext uri="{BB962C8B-B14F-4D97-AF65-F5344CB8AC3E}">
        <p14:creationId xmlns:p14="http://schemas.microsoft.com/office/powerpoint/2010/main" val="32021569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Shape 842"/>
        <p:cNvGrpSpPr/>
        <p:nvPr/>
      </p:nvGrpSpPr>
      <p:grpSpPr>
        <a:xfrm>
          <a:off x="0" y="0"/>
          <a:ext cx="0" cy="0"/>
          <a:chOff x="0" y="0"/>
          <a:chExt cx="0" cy="0"/>
        </a:xfrm>
      </p:grpSpPr>
      <p:sp>
        <p:nvSpPr>
          <p:cNvPr id="3" name="Google Shape;837;p68">
            <a:extLst>
              <a:ext uri="{FF2B5EF4-FFF2-40B4-BE49-F238E27FC236}">
                <a16:creationId xmlns:a16="http://schemas.microsoft.com/office/drawing/2014/main" id="{242386AE-709A-32A5-062C-2DE4FF21A1C4}"/>
              </a:ext>
            </a:extLst>
          </p:cNvPr>
          <p:cNvSpPr/>
          <p:nvPr/>
        </p:nvSpPr>
        <p:spPr>
          <a:xfrm>
            <a:off x="1974492" y="2019912"/>
            <a:ext cx="1448400" cy="711200"/>
          </a:xfrm>
          <a:prstGeom prst="roundRect">
            <a:avLst>
              <a:gd name="adj" fmla="val 16667"/>
            </a:avLst>
          </a:prstGeom>
          <a:solidFill>
            <a:srgbClr val="002060"/>
          </a:solidFill>
          <a:ln>
            <a:noFill/>
          </a:ln>
        </p:spPr>
        <p:txBody>
          <a:bodyPr spcFirstLastPara="1" wrap="square" lIns="0" tIns="0" rIns="0" bIns="0" anchor="ctr" anchorCtr="0">
            <a:noAutofit/>
          </a:bodyPr>
          <a:lstStyle/>
          <a:p>
            <a:pPr algn="ctr"/>
            <a:r>
              <a:rPr lang="en"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rPr>
              <a:t>Training data - </a:t>
            </a:r>
            <a:endParaRPr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endParaRPr>
          </a:p>
          <a:p>
            <a:pPr algn="ctr"/>
            <a:r>
              <a:rPr lang="en"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rPr>
              <a:t>TimeSync</a:t>
            </a:r>
            <a:endParaRPr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endParaRPr>
          </a:p>
        </p:txBody>
      </p:sp>
      <p:sp>
        <p:nvSpPr>
          <p:cNvPr id="843" name="Google Shape;843;p69"/>
          <p:cNvSpPr txBox="1">
            <a:spLocks noGrp="1"/>
          </p:cNvSpPr>
          <p:nvPr>
            <p:ph sz="half" idx="1"/>
          </p:nvPr>
        </p:nvSpPr>
        <p:spPr>
          <a:prstGeom prst="rect">
            <a:avLst/>
          </a:prstGeom>
        </p:spPr>
        <p:txBody>
          <a:bodyPr spcFirstLastPara="1" wrap="square" lIns="0" tIns="0" rIns="0" bIns="0" anchor="t" anchorCtr="0">
            <a:noAutofit/>
          </a:bodyPr>
          <a:lstStyle/>
          <a:p>
            <a:pPr marL="0" indent="0">
              <a:buNone/>
            </a:pPr>
            <a:endParaRPr dirty="0"/>
          </a:p>
          <a:p>
            <a:pPr marL="0" indent="0">
              <a:buNone/>
            </a:pPr>
            <a:endParaRPr dirty="0"/>
          </a:p>
          <a:p>
            <a:pPr marL="243852" indent="-240465"/>
            <a:r>
              <a:rPr lang="en" u="sng" dirty="0">
                <a:solidFill>
                  <a:schemeClr val="hlink"/>
                </a:solidFill>
                <a:hlinkClick r:id="rId3"/>
              </a:rPr>
              <a:t>TimeSync</a:t>
            </a:r>
            <a:endParaRPr dirty="0"/>
          </a:p>
          <a:p>
            <a:pPr marL="243852" indent="-240465"/>
            <a:r>
              <a:rPr lang="en" dirty="0"/>
              <a:t>Manually interpreted time series classify change type, land use, and land cover for each year at each plot</a:t>
            </a:r>
            <a:endParaRPr dirty="0"/>
          </a:p>
        </p:txBody>
      </p:sp>
      <p:sp>
        <p:nvSpPr>
          <p:cNvPr id="844" name="Google Shape;844;p69"/>
          <p:cNvSpPr txBox="1">
            <a:spLocks noGrp="1"/>
          </p:cNvSpPr>
          <p:nvPr>
            <p:ph type="title"/>
          </p:nvPr>
        </p:nvSpPr>
        <p:spPr>
          <a:prstGeom prst="rect">
            <a:avLst/>
          </a:prstGeom>
        </p:spPr>
        <p:txBody>
          <a:bodyPr spcFirstLastPara="1" wrap="square" lIns="0" tIns="0" rIns="121900" bIns="0" anchor="t" anchorCtr="0">
            <a:noAutofit/>
          </a:bodyPr>
          <a:lstStyle/>
          <a:p>
            <a:r>
              <a:rPr lang="en" dirty="0">
                <a:latin typeface="Helvetica" panose="020B0604020202020204" pitchFamily="34" charset="0"/>
                <a:cs typeface="Helvetica" panose="020B0604020202020204" pitchFamily="34" charset="0"/>
              </a:rPr>
              <a:t>LCMS Workflow</a:t>
            </a:r>
            <a:endParaRPr dirty="0">
              <a:latin typeface="Helvetica" panose="020B0604020202020204" pitchFamily="34" charset="0"/>
              <a:cs typeface="Helvetica" panose="020B0604020202020204" pitchFamily="34" charset="0"/>
            </a:endParaRPr>
          </a:p>
          <a:p>
            <a:r>
              <a:rPr lang="en" sz="2400" dirty="0">
                <a:latin typeface="Helvetica" panose="020B0604020202020204" pitchFamily="34" charset="0"/>
                <a:ea typeface="Google Sans"/>
                <a:cs typeface="Helvetica" panose="020B0604020202020204" pitchFamily="34" charset="0"/>
                <a:sym typeface="Google Sans"/>
              </a:rPr>
              <a:t>Training Data - Manual Interpretation</a:t>
            </a:r>
            <a:endParaRPr sz="2400" dirty="0">
              <a:latin typeface="Helvetica" panose="020B0604020202020204" pitchFamily="34" charset="0"/>
              <a:ea typeface="Google Sans"/>
              <a:cs typeface="Helvetica" panose="020B0604020202020204" pitchFamily="34" charset="0"/>
              <a:sym typeface="Google Sans"/>
            </a:endParaRPr>
          </a:p>
        </p:txBody>
      </p:sp>
      <p:pic>
        <p:nvPicPr>
          <p:cNvPr id="845" name="Google Shape;845;p69"/>
          <p:cNvPicPr preferRelativeResize="0"/>
          <p:nvPr/>
        </p:nvPicPr>
        <p:blipFill rotWithShape="1">
          <a:blip r:embed="rId4">
            <a:alphaModFix/>
          </a:blip>
          <a:srcRect/>
          <a:stretch/>
        </p:blipFill>
        <p:spPr>
          <a:xfrm>
            <a:off x="8020542" y="309302"/>
            <a:ext cx="3180483" cy="2385352"/>
          </a:xfrm>
          <a:prstGeom prst="rect">
            <a:avLst/>
          </a:prstGeom>
          <a:noFill/>
          <a:ln w="9525" cap="flat" cmpd="sng">
            <a:solidFill>
              <a:srgbClr val="323F4F"/>
            </a:solidFill>
            <a:prstDash val="solid"/>
            <a:round/>
            <a:headEnd type="none" w="sm" len="sm"/>
            <a:tailEnd type="none" w="sm" len="sm"/>
          </a:ln>
          <a:effectLst>
            <a:outerShdw blurRad="50800" dist="38100" dir="13500000" algn="br" rotWithShape="0">
              <a:srgbClr val="000000">
                <a:alpha val="40000"/>
              </a:srgbClr>
            </a:outerShdw>
          </a:effectLst>
        </p:spPr>
      </p:pic>
      <p:pic>
        <p:nvPicPr>
          <p:cNvPr id="846" name="Google Shape;846;p69"/>
          <p:cNvPicPr preferRelativeResize="0"/>
          <p:nvPr/>
        </p:nvPicPr>
        <p:blipFill rotWithShape="1">
          <a:blip r:embed="rId5">
            <a:alphaModFix/>
          </a:blip>
          <a:srcRect/>
          <a:stretch/>
        </p:blipFill>
        <p:spPr>
          <a:xfrm>
            <a:off x="7579207" y="2867544"/>
            <a:ext cx="4305550" cy="2030221"/>
          </a:xfrm>
          <a:prstGeom prst="rect">
            <a:avLst/>
          </a:prstGeom>
          <a:noFill/>
          <a:ln w="9525" cap="flat" cmpd="sng">
            <a:solidFill>
              <a:srgbClr val="323F4F"/>
            </a:solidFill>
            <a:prstDash val="solid"/>
            <a:round/>
            <a:headEnd type="none" w="sm" len="sm"/>
            <a:tailEnd type="none" w="sm" len="sm"/>
          </a:ln>
          <a:effectLst>
            <a:outerShdw blurRad="50800" dist="38100" dir="2700000" algn="tl" rotWithShape="0">
              <a:srgbClr val="000000">
                <a:alpha val="40000"/>
              </a:srgbClr>
            </a:outerShdw>
          </a:effectLst>
        </p:spPr>
      </p:pic>
      <p:pic>
        <p:nvPicPr>
          <p:cNvPr id="847" name="Google Shape;847;p69"/>
          <p:cNvPicPr preferRelativeResize="0"/>
          <p:nvPr/>
        </p:nvPicPr>
        <p:blipFill rotWithShape="1">
          <a:blip r:embed="rId6">
            <a:alphaModFix/>
          </a:blip>
          <a:srcRect/>
          <a:stretch/>
        </p:blipFill>
        <p:spPr>
          <a:xfrm>
            <a:off x="3155444" y="5003162"/>
            <a:ext cx="8813762" cy="1545536"/>
          </a:xfrm>
          <a:prstGeom prst="rect">
            <a:avLst/>
          </a:prstGeom>
          <a:noFill/>
          <a:ln w="9525" cap="flat" cmpd="sng">
            <a:solidFill>
              <a:srgbClr val="323F4F"/>
            </a:solidFill>
            <a:prstDash val="solid"/>
            <a:round/>
            <a:headEnd type="none" w="sm" len="sm"/>
            <a:tailEnd type="none" w="sm" len="sm"/>
          </a:ln>
        </p:spPr>
      </p:pic>
      <p:sp>
        <p:nvSpPr>
          <p:cNvPr id="848" name="Google Shape;848;p69"/>
          <p:cNvSpPr txBox="1"/>
          <p:nvPr/>
        </p:nvSpPr>
        <p:spPr>
          <a:xfrm>
            <a:off x="5497586" y="5082830"/>
            <a:ext cx="598414" cy="215417"/>
          </a:xfrm>
          <a:prstGeom prst="rect">
            <a:avLst/>
          </a:prstGeom>
          <a:noFill/>
          <a:ln>
            <a:noFill/>
          </a:ln>
        </p:spPr>
        <p:txBody>
          <a:bodyPr spcFirstLastPara="1" wrap="square" lIns="60950" tIns="30467" rIns="60950" bIns="30467" anchor="t" anchorCtr="0">
            <a:spAutoFit/>
          </a:bodyPr>
          <a:lstStyle/>
          <a:p>
            <a:pPr algn="ctr"/>
            <a:r>
              <a:rPr lang="en" sz="1000" b="1" dirty="0">
                <a:solidFill>
                  <a:srgbClr val="323F4F"/>
                </a:solidFill>
                <a:latin typeface="Arial"/>
                <a:ea typeface="Arial"/>
                <a:cs typeface="Arial"/>
                <a:sym typeface="Arial"/>
              </a:rPr>
              <a:t>Stable</a:t>
            </a:r>
            <a:endParaRPr sz="1000" b="1" dirty="0"/>
          </a:p>
        </p:txBody>
      </p:sp>
      <p:sp>
        <p:nvSpPr>
          <p:cNvPr id="849" name="Google Shape;849;p69"/>
          <p:cNvSpPr txBox="1"/>
          <p:nvPr/>
        </p:nvSpPr>
        <p:spPr>
          <a:xfrm>
            <a:off x="9610783" y="5057344"/>
            <a:ext cx="598414" cy="215417"/>
          </a:xfrm>
          <a:prstGeom prst="rect">
            <a:avLst/>
          </a:prstGeom>
          <a:noFill/>
          <a:ln>
            <a:noFill/>
          </a:ln>
        </p:spPr>
        <p:txBody>
          <a:bodyPr spcFirstLastPara="1" wrap="square" lIns="60950" tIns="30467" rIns="60950" bIns="30467" anchor="t" anchorCtr="0">
            <a:spAutoFit/>
          </a:bodyPr>
          <a:lstStyle/>
          <a:p>
            <a:pPr algn="ctr"/>
            <a:r>
              <a:rPr lang="en" sz="1000" b="1" dirty="0">
                <a:solidFill>
                  <a:srgbClr val="323F4F"/>
                </a:solidFill>
                <a:latin typeface="Arial"/>
                <a:ea typeface="Arial"/>
                <a:cs typeface="Arial"/>
                <a:sym typeface="Arial"/>
              </a:rPr>
              <a:t>Stable</a:t>
            </a:r>
            <a:endParaRPr sz="1000" b="1" dirty="0"/>
          </a:p>
        </p:txBody>
      </p:sp>
      <p:sp>
        <p:nvSpPr>
          <p:cNvPr id="850" name="Google Shape;850;p69"/>
          <p:cNvSpPr txBox="1"/>
          <p:nvPr/>
        </p:nvSpPr>
        <p:spPr>
          <a:xfrm>
            <a:off x="7191071" y="5642747"/>
            <a:ext cx="486429" cy="215417"/>
          </a:xfrm>
          <a:prstGeom prst="rect">
            <a:avLst/>
          </a:prstGeom>
          <a:noFill/>
          <a:ln>
            <a:noFill/>
          </a:ln>
        </p:spPr>
        <p:txBody>
          <a:bodyPr spcFirstLastPara="1" wrap="square" lIns="60950" tIns="30467" rIns="60950" bIns="30467" anchor="t" anchorCtr="0">
            <a:spAutoFit/>
          </a:bodyPr>
          <a:lstStyle/>
          <a:p>
            <a:pPr algn="ctr"/>
            <a:r>
              <a:rPr lang="en" sz="1000" b="1" dirty="0">
                <a:solidFill>
                  <a:srgbClr val="323F4F"/>
                </a:solidFill>
                <a:latin typeface="Arial"/>
                <a:ea typeface="Arial"/>
                <a:cs typeface="Arial"/>
                <a:sym typeface="Arial"/>
              </a:rPr>
              <a:t>Loss</a:t>
            </a:r>
            <a:endParaRPr sz="1000" b="1" dirty="0"/>
          </a:p>
        </p:txBody>
      </p:sp>
      <p:sp>
        <p:nvSpPr>
          <p:cNvPr id="851" name="Google Shape;851;p69"/>
          <p:cNvSpPr txBox="1"/>
          <p:nvPr/>
        </p:nvSpPr>
        <p:spPr>
          <a:xfrm>
            <a:off x="8646156" y="5642747"/>
            <a:ext cx="486429" cy="215417"/>
          </a:xfrm>
          <a:prstGeom prst="rect">
            <a:avLst/>
          </a:prstGeom>
          <a:noFill/>
          <a:ln>
            <a:noFill/>
          </a:ln>
        </p:spPr>
        <p:txBody>
          <a:bodyPr spcFirstLastPara="1" wrap="square" lIns="60950" tIns="30467" rIns="60950" bIns="30467" anchor="t" anchorCtr="0">
            <a:spAutoFit/>
          </a:bodyPr>
          <a:lstStyle/>
          <a:p>
            <a:pPr algn="ctr"/>
            <a:r>
              <a:rPr lang="en" sz="1000" b="1" dirty="0">
                <a:solidFill>
                  <a:srgbClr val="323F4F"/>
                </a:solidFill>
                <a:latin typeface="Arial"/>
                <a:ea typeface="Arial"/>
                <a:cs typeface="Arial"/>
                <a:sym typeface="Arial"/>
              </a:rPr>
              <a:t>Gain</a:t>
            </a:r>
            <a:endParaRPr sz="1000" b="1"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842"/>
        <p:cNvGrpSpPr/>
        <p:nvPr/>
      </p:nvGrpSpPr>
      <p:grpSpPr>
        <a:xfrm>
          <a:off x="0" y="0"/>
          <a:ext cx="0" cy="0"/>
          <a:chOff x="0" y="0"/>
          <a:chExt cx="0" cy="0"/>
        </a:xfrm>
      </p:grpSpPr>
      <p:pic>
        <p:nvPicPr>
          <p:cNvPr id="6" name="Picture 5" descr="A close-up of a spectral trajectory. 30 points (one for each year) are connected by 4 line segments that are labeled stable, loss, gain, and stable. ">
            <a:extLst>
              <a:ext uri="{FF2B5EF4-FFF2-40B4-BE49-F238E27FC236}">
                <a16:creationId xmlns:a16="http://schemas.microsoft.com/office/drawing/2014/main" id="{44B66807-C132-7D06-4B3E-B998EE2022CD}"/>
              </a:ext>
            </a:extLst>
          </p:cNvPr>
          <p:cNvPicPr>
            <a:picLocks noChangeAspect="1"/>
          </p:cNvPicPr>
          <p:nvPr/>
        </p:nvPicPr>
        <p:blipFill>
          <a:blip r:embed="rId3"/>
          <a:stretch>
            <a:fillRect/>
          </a:stretch>
        </p:blipFill>
        <p:spPr>
          <a:xfrm>
            <a:off x="3123055" y="4961429"/>
            <a:ext cx="8878539" cy="1629002"/>
          </a:xfrm>
          <a:prstGeom prst="rect">
            <a:avLst/>
          </a:prstGeom>
        </p:spPr>
      </p:pic>
      <p:sp>
        <p:nvSpPr>
          <p:cNvPr id="3" name="Google Shape;837;p68">
            <a:extLst>
              <a:ext uri="{FF2B5EF4-FFF2-40B4-BE49-F238E27FC236}">
                <a16:creationId xmlns:a16="http://schemas.microsoft.com/office/drawing/2014/main" id="{242386AE-709A-32A5-062C-2DE4FF21A1C4}"/>
              </a:ext>
            </a:extLst>
          </p:cNvPr>
          <p:cNvSpPr/>
          <p:nvPr/>
        </p:nvSpPr>
        <p:spPr>
          <a:xfrm>
            <a:off x="1974492" y="2019912"/>
            <a:ext cx="1448400" cy="711200"/>
          </a:xfrm>
          <a:prstGeom prst="roundRect">
            <a:avLst>
              <a:gd name="adj" fmla="val 16667"/>
            </a:avLst>
          </a:prstGeom>
          <a:solidFill>
            <a:srgbClr val="002060"/>
          </a:solidFill>
          <a:ln>
            <a:noFill/>
          </a:ln>
        </p:spPr>
        <p:txBody>
          <a:bodyPr spcFirstLastPara="1" wrap="square" lIns="0" tIns="0" rIns="0" bIns="0" anchor="ctr" anchorCtr="0">
            <a:noAutofit/>
          </a:bodyPr>
          <a:lstStyle/>
          <a:p>
            <a:pPr algn="ctr"/>
            <a:r>
              <a:rPr lang="en"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rPr>
              <a:t>Training data - </a:t>
            </a:r>
            <a:endParaRPr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endParaRPr>
          </a:p>
          <a:p>
            <a:pPr algn="ctr"/>
            <a:r>
              <a:rPr lang="en"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rPr>
              <a:t>TimeSync</a:t>
            </a:r>
            <a:endParaRPr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endParaRPr>
          </a:p>
        </p:txBody>
      </p:sp>
      <p:sp>
        <p:nvSpPr>
          <p:cNvPr id="843" name="Google Shape;843;p69"/>
          <p:cNvSpPr txBox="1">
            <a:spLocks noGrp="1"/>
          </p:cNvSpPr>
          <p:nvPr>
            <p:ph sz="half" idx="1"/>
          </p:nvPr>
        </p:nvSpPr>
        <p:spPr>
          <a:prstGeom prst="rect">
            <a:avLst/>
          </a:prstGeom>
        </p:spPr>
        <p:txBody>
          <a:bodyPr spcFirstLastPara="1" wrap="square" lIns="0" tIns="0" rIns="0" bIns="0" anchor="t" anchorCtr="0">
            <a:noAutofit/>
          </a:bodyPr>
          <a:lstStyle/>
          <a:p>
            <a:pPr marL="0" indent="0">
              <a:buNone/>
            </a:pPr>
            <a:endParaRPr dirty="0"/>
          </a:p>
          <a:p>
            <a:pPr marL="0" indent="0">
              <a:buNone/>
            </a:pPr>
            <a:endParaRPr dirty="0"/>
          </a:p>
          <a:p>
            <a:pPr marL="243852" indent="-240465"/>
            <a:r>
              <a:rPr lang="en" u="sng" dirty="0">
                <a:solidFill>
                  <a:schemeClr val="hlink"/>
                </a:solidFill>
                <a:hlinkClick r:id="rId4"/>
              </a:rPr>
              <a:t>TimeSync</a:t>
            </a:r>
            <a:endParaRPr dirty="0"/>
          </a:p>
          <a:p>
            <a:pPr marL="243852" indent="-240465"/>
            <a:r>
              <a:rPr lang="en" dirty="0"/>
              <a:t>Manually interpreted time series classify change type, land use, and land cover for each year at each plot</a:t>
            </a:r>
            <a:endParaRPr dirty="0"/>
          </a:p>
        </p:txBody>
      </p:sp>
      <p:sp>
        <p:nvSpPr>
          <p:cNvPr id="844" name="Google Shape;844;p69"/>
          <p:cNvSpPr txBox="1">
            <a:spLocks noGrp="1"/>
          </p:cNvSpPr>
          <p:nvPr>
            <p:ph type="title"/>
          </p:nvPr>
        </p:nvSpPr>
        <p:spPr>
          <a:prstGeom prst="rect">
            <a:avLst/>
          </a:prstGeom>
        </p:spPr>
        <p:txBody>
          <a:bodyPr spcFirstLastPara="1" wrap="square" lIns="0" tIns="0" rIns="121900" bIns="0" anchor="t" anchorCtr="0">
            <a:noAutofit/>
          </a:bodyPr>
          <a:lstStyle/>
          <a:p>
            <a:r>
              <a:rPr lang="en" dirty="0">
                <a:latin typeface="Helvetica" panose="020B0604020202020204" pitchFamily="34" charset="0"/>
                <a:cs typeface="Helvetica" panose="020B0604020202020204" pitchFamily="34" charset="0"/>
              </a:rPr>
              <a:t>LCMS Workflow</a:t>
            </a:r>
            <a:endParaRPr dirty="0">
              <a:latin typeface="Helvetica" panose="020B0604020202020204" pitchFamily="34" charset="0"/>
              <a:cs typeface="Helvetica" panose="020B0604020202020204" pitchFamily="34" charset="0"/>
            </a:endParaRPr>
          </a:p>
          <a:p>
            <a:r>
              <a:rPr lang="en" sz="2400" dirty="0">
                <a:latin typeface="Helvetica" panose="020B0604020202020204" pitchFamily="34" charset="0"/>
                <a:ea typeface="Google Sans"/>
                <a:cs typeface="Helvetica" panose="020B0604020202020204" pitchFamily="34" charset="0"/>
                <a:sym typeface="Google Sans"/>
              </a:rPr>
              <a:t>Training Data - Manual Interpretation</a:t>
            </a:r>
            <a:endParaRPr sz="2400" dirty="0">
              <a:latin typeface="Helvetica" panose="020B0604020202020204" pitchFamily="34" charset="0"/>
              <a:ea typeface="Google Sans"/>
              <a:cs typeface="Helvetica" panose="020B0604020202020204" pitchFamily="34" charset="0"/>
              <a:sym typeface="Google Sans"/>
            </a:endParaRPr>
          </a:p>
        </p:txBody>
      </p:sp>
      <p:pic>
        <p:nvPicPr>
          <p:cNvPr id="845" name="Google Shape;845;p69" descr="A person is working on a computer with two screens. One screen has a spectral trajectory plotted over many boxes. The other screen has Google Earth Imagery."/>
          <p:cNvPicPr preferRelativeResize="0"/>
          <p:nvPr/>
        </p:nvPicPr>
        <p:blipFill rotWithShape="1">
          <a:blip r:embed="rId5">
            <a:alphaModFix/>
          </a:blip>
          <a:srcRect/>
          <a:stretch/>
        </p:blipFill>
        <p:spPr>
          <a:xfrm>
            <a:off x="8020542" y="309302"/>
            <a:ext cx="3180483" cy="2385352"/>
          </a:xfrm>
          <a:prstGeom prst="rect">
            <a:avLst/>
          </a:prstGeom>
          <a:noFill/>
          <a:ln w="9525" cap="flat" cmpd="sng">
            <a:solidFill>
              <a:srgbClr val="323F4F"/>
            </a:solidFill>
            <a:prstDash val="solid"/>
            <a:round/>
            <a:headEnd type="none" w="sm" len="sm"/>
            <a:tailEnd type="none" w="sm" len="sm"/>
          </a:ln>
          <a:effectLst>
            <a:outerShdw blurRad="50800" dist="38100" dir="13500000" algn="br" rotWithShape="0">
              <a:srgbClr val="000000">
                <a:alpha val="40000"/>
              </a:srgbClr>
            </a:outerShdw>
          </a:effectLst>
        </p:spPr>
      </p:pic>
      <p:pic>
        <p:nvPicPr>
          <p:cNvPr id="846" name="Google Shape;846;p69" descr="The TimeSync interface: A spectral trajectory plotted above many different image chips. "/>
          <p:cNvPicPr preferRelativeResize="0"/>
          <p:nvPr/>
        </p:nvPicPr>
        <p:blipFill rotWithShape="1">
          <a:blip r:embed="rId6">
            <a:alphaModFix/>
          </a:blip>
          <a:srcRect/>
          <a:stretch/>
        </p:blipFill>
        <p:spPr>
          <a:xfrm>
            <a:off x="7579207" y="2867544"/>
            <a:ext cx="4305550" cy="2030221"/>
          </a:xfrm>
          <a:prstGeom prst="rect">
            <a:avLst/>
          </a:prstGeom>
          <a:noFill/>
          <a:ln w="9525" cap="flat" cmpd="sng">
            <a:solidFill>
              <a:srgbClr val="323F4F"/>
            </a:solidFill>
            <a:prstDash val="solid"/>
            <a:round/>
            <a:headEnd type="none" w="sm" len="sm"/>
            <a:tailEnd type="none" w="sm" len="sm"/>
          </a:ln>
          <a:effectLst>
            <a:outerShdw blurRad="50800" dist="38100" dir="2700000" algn="tl" rotWithShape="0">
              <a:srgbClr val="000000">
                <a:alpha val="40000"/>
              </a:srgbClr>
            </a:outerShdw>
          </a:effectLst>
        </p:spPr>
      </p:pic>
    </p:spTree>
    <p:extLst>
      <p:ext uri="{BB962C8B-B14F-4D97-AF65-F5344CB8AC3E}">
        <p14:creationId xmlns:p14="http://schemas.microsoft.com/office/powerpoint/2010/main" val="20516340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859"/>
        <p:cNvGrpSpPr/>
        <p:nvPr/>
      </p:nvGrpSpPr>
      <p:grpSpPr>
        <a:xfrm>
          <a:off x="0" y="0"/>
          <a:ext cx="0" cy="0"/>
          <a:chOff x="0" y="0"/>
          <a:chExt cx="0" cy="0"/>
        </a:xfrm>
      </p:grpSpPr>
      <p:sp>
        <p:nvSpPr>
          <p:cNvPr id="872" name="Google Shape;872;p70"/>
          <p:cNvSpPr txBox="1">
            <a:spLocks noGrp="1"/>
          </p:cNvSpPr>
          <p:nvPr>
            <p:ph type="title"/>
          </p:nvPr>
        </p:nvSpPr>
        <p:spPr>
          <a:prstGeom prst="rect">
            <a:avLst/>
          </a:prstGeom>
        </p:spPr>
        <p:txBody>
          <a:bodyPr spcFirstLastPara="1" wrap="square" lIns="0" tIns="0" rIns="121900" bIns="0" anchor="t" anchorCtr="0">
            <a:noAutofit/>
          </a:bodyPr>
          <a:lstStyle/>
          <a:p>
            <a:r>
              <a:rPr lang="en" dirty="0">
                <a:latin typeface="Helvetica" panose="020B0604020202020204" pitchFamily="34" charset="0"/>
                <a:cs typeface="Helvetica" panose="020B0604020202020204" pitchFamily="34" charset="0"/>
              </a:rPr>
              <a:t>LCMS Workflow</a:t>
            </a:r>
            <a:endParaRPr dirty="0">
              <a:latin typeface="Helvetica" panose="020B0604020202020204" pitchFamily="34" charset="0"/>
              <a:cs typeface="Helvetica" panose="020B0604020202020204" pitchFamily="34" charset="0"/>
            </a:endParaRPr>
          </a:p>
          <a:p>
            <a:r>
              <a:rPr lang="en" sz="2400" dirty="0">
                <a:latin typeface="Helvetica" panose="020B0604020202020204" pitchFamily="34" charset="0"/>
                <a:ea typeface="Google Sans"/>
                <a:cs typeface="Helvetica" panose="020B0604020202020204" pitchFamily="34" charset="0"/>
                <a:sym typeface="Google Sans"/>
              </a:rPr>
              <a:t>Training Data - Manual Interpretation</a:t>
            </a:r>
            <a:endParaRPr sz="2400" dirty="0">
              <a:latin typeface="Helvetica" panose="020B0604020202020204" pitchFamily="34" charset="0"/>
              <a:ea typeface="Google Sans"/>
              <a:cs typeface="Helvetica" panose="020B0604020202020204" pitchFamily="34" charset="0"/>
              <a:sym typeface="Google Sans"/>
            </a:endParaRPr>
          </a:p>
        </p:txBody>
      </p:sp>
      <p:graphicFrame>
        <p:nvGraphicFramePr>
          <p:cNvPr id="7" name="Content Placeholder 2">
            <a:extLst>
              <a:ext uri="{FF2B5EF4-FFF2-40B4-BE49-F238E27FC236}">
                <a16:creationId xmlns:a16="http://schemas.microsoft.com/office/drawing/2014/main" id="{C26A5EB1-E172-6089-1D42-75D11CE9B95B}"/>
              </a:ext>
            </a:extLst>
          </p:cNvPr>
          <p:cNvGraphicFramePr>
            <a:graphicFrameLocks/>
          </p:cNvGraphicFramePr>
          <p:nvPr>
            <p:extLst>
              <p:ext uri="{D42A27DB-BD31-4B8C-83A1-F6EECF244321}">
                <p14:modId xmlns:p14="http://schemas.microsoft.com/office/powerpoint/2010/main" val="1758248029"/>
              </p:ext>
            </p:extLst>
          </p:nvPr>
        </p:nvGraphicFramePr>
        <p:xfrm>
          <a:off x="3940313" y="2058184"/>
          <a:ext cx="7315200" cy="3949493"/>
        </p:xfrm>
        <a:graphic>
          <a:graphicData uri="http://schemas.openxmlformats.org/drawingml/2006/table">
            <a:tbl>
              <a:tblPr firstRow="1" bandRow="1">
                <a:tableStyleId>{5C22544A-7EE6-4342-B048-85BDC9FD1C3A}</a:tableStyleId>
              </a:tblPr>
              <a:tblGrid>
                <a:gridCol w="2438400">
                  <a:extLst>
                    <a:ext uri="{9D8B030D-6E8A-4147-A177-3AD203B41FA5}">
                      <a16:colId xmlns:a16="http://schemas.microsoft.com/office/drawing/2014/main" val="4228850231"/>
                    </a:ext>
                  </a:extLst>
                </a:gridCol>
                <a:gridCol w="2230546">
                  <a:extLst>
                    <a:ext uri="{9D8B030D-6E8A-4147-A177-3AD203B41FA5}">
                      <a16:colId xmlns:a16="http://schemas.microsoft.com/office/drawing/2014/main" val="4082777856"/>
                    </a:ext>
                  </a:extLst>
                </a:gridCol>
                <a:gridCol w="2646254">
                  <a:extLst>
                    <a:ext uri="{9D8B030D-6E8A-4147-A177-3AD203B41FA5}">
                      <a16:colId xmlns:a16="http://schemas.microsoft.com/office/drawing/2014/main" val="550846520"/>
                    </a:ext>
                  </a:extLst>
                </a:gridCol>
              </a:tblGrid>
              <a:tr h="795492">
                <a:tc>
                  <a:txBody>
                    <a:bodyPr/>
                    <a:lstStyle/>
                    <a:p>
                      <a:pPr algn="ctr"/>
                      <a:r>
                        <a:rPr lang="en-US" sz="2400" dirty="0"/>
                        <a:t>Change Process</a:t>
                      </a:r>
                    </a:p>
                  </a:txBody>
                  <a:tcPr anchor="ctr">
                    <a:solidFill>
                      <a:schemeClr val="accent2">
                        <a:lumMod val="75000"/>
                      </a:schemeClr>
                    </a:solidFill>
                  </a:tcPr>
                </a:tc>
                <a:tc>
                  <a:txBody>
                    <a:bodyPr/>
                    <a:lstStyle/>
                    <a:p>
                      <a:pPr algn="ctr"/>
                      <a:r>
                        <a:rPr lang="en-US" sz="2400" dirty="0"/>
                        <a:t>Land Cover</a:t>
                      </a:r>
                    </a:p>
                  </a:txBody>
                  <a:tcPr anchor="ctr">
                    <a:solidFill>
                      <a:schemeClr val="accent6">
                        <a:lumMod val="50000"/>
                      </a:schemeClr>
                    </a:solidFill>
                  </a:tcPr>
                </a:tc>
                <a:tc>
                  <a:txBody>
                    <a:bodyPr/>
                    <a:lstStyle/>
                    <a:p>
                      <a:pPr algn="ctr"/>
                      <a:r>
                        <a:rPr lang="en-US" sz="2400" dirty="0"/>
                        <a:t>Land Use</a:t>
                      </a:r>
                    </a:p>
                    <a:p>
                      <a:pPr algn="ctr"/>
                      <a:r>
                        <a:rPr lang="en-US" sz="1800" dirty="0"/>
                        <a:t>(primary and secondary)</a:t>
                      </a:r>
                    </a:p>
                  </a:txBody>
                  <a:tcPr anchor="ctr">
                    <a:solidFill>
                      <a:schemeClr val="accent4">
                        <a:lumMod val="50000"/>
                      </a:schemeClr>
                    </a:solidFill>
                  </a:tcPr>
                </a:tc>
                <a:extLst>
                  <a:ext uri="{0D108BD9-81ED-4DB2-BD59-A6C34878D82A}">
                    <a16:rowId xmlns:a16="http://schemas.microsoft.com/office/drawing/2014/main" val="204087995"/>
                  </a:ext>
                </a:extLst>
              </a:tr>
              <a:tr h="3154001">
                <a:tc>
                  <a:txBody>
                    <a:bodyPr/>
                    <a:lstStyle/>
                    <a:p>
                      <a:pPr marL="323852" indent="-285750">
                        <a:lnSpc>
                          <a:spcPct val="115000"/>
                        </a:lnSpc>
                        <a:buClr>
                          <a:schemeClr val="dk1"/>
                        </a:buClr>
                        <a:buSzPts val="2700"/>
                        <a:buFont typeface="Arial" panose="020B0604020202020204" pitchFamily="34" charset="0"/>
                        <a:buChar char="•"/>
                      </a:pPr>
                      <a:r>
                        <a:rPr lang="en-US" sz="1733" dirty="0">
                          <a:solidFill>
                            <a:schemeClr val="dk1"/>
                          </a:solidFill>
                          <a:latin typeface="Google Sans Text"/>
                          <a:ea typeface="Google Sans Text"/>
                          <a:cs typeface="Google Sans Text"/>
                          <a:sym typeface="Google Sans Text"/>
                        </a:rPr>
                        <a:t>Stable</a:t>
                      </a:r>
                      <a:endParaRPr lang="en-US" dirty="0">
                        <a:solidFill>
                          <a:schemeClr val="dk1"/>
                        </a:solidFill>
                        <a:latin typeface="Google Sans Text"/>
                        <a:ea typeface="Google Sans Text"/>
                        <a:cs typeface="Google Sans Text"/>
                        <a:sym typeface="Google Sans Text"/>
                      </a:endParaRPr>
                    </a:p>
                    <a:p>
                      <a:pPr marL="323852" indent="-285750">
                        <a:lnSpc>
                          <a:spcPct val="115000"/>
                        </a:lnSpc>
                        <a:buClr>
                          <a:schemeClr val="dk1"/>
                        </a:buClr>
                        <a:buSzPts val="2700"/>
                        <a:buFont typeface="Arial" panose="020B0604020202020204" pitchFamily="34" charset="0"/>
                        <a:buChar char="•"/>
                      </a:pPr>
                      <a:r>
                        <a:rPr lang="en-US" dirty="0">
                          <a:solidFill>
                            <a:schemeClr val="accent2">
                              <a:lumMod val="50000"/>
                            </a:schemeClr>
                          </a:solidFill>
                          <a:latin typeface="Google Sans Text"/>
                          <a:ea typeface="Google Sans Text"/>
                          <a:cs typeface="Google Sans Text"/>
                          <a:sym typeface="Google Sans Text"/>
                        </a:rPr>
                        <a:t>Harvest</a:t>
                      </a:r>
                    </a:p>
                    <a:p>
                      <a:pPr marL="323852" indent="-285750">
                        <a:lnSpc>
                          <a:spcPct val="115000"/>
                        </a:lnSpc>
                        <a:buClr>
                          <a:schemeClr val="dk1"/>
                        </a:buClr>
                        <a:buSzPts val="2700"/>
                        <a:buFont typeface="Arial" panose="020B0604020202020204" pitchFamily="34" charset="0"/>
                        <a:buChar char="•"/>
                      </a:pPr>
                      <a:r>
                        <a:rPr lang="en-US" dirty="0">
                          <a:solidFill>
                            <a:schemeClr val="accent2">
                              <a:lumMod val="50000"/>
                            </a:schemeClr>
                          </a:solidFill>
                          <a:latin typeface="Google Sans Text"/>
                          <a:ea typeface="Google Sans Text"/>
                          <a:cs typeface="Google Sans Text"/>
                          <a:sym typeface="Google Sans Text"/>
                        </a:rPr>
                        <a:t>Mechanical</a:t>
                      </a:r>
                    </a:p>
                    <a:p>
                      <a:pPr marL="323852" indent="-285750">
                        <a:lnSpc>
                          <a:spcPct val="115000"/>
                        </a:lnSpc>
                        <a:buClr>
                          <a:schemeClr val="dk1"/>
                        </a:buClr>
                        <a:buSzPts val="2700"/>
                        <a:buFont typeface="Arial" panose="020B0604020202020204" pitchFamily="34" charset="0"/>
                        <a:buChar char="•"/>
                      </a:pPr>
                      <a:r>
                        <a:rPr lang="en-US" dirty="0">
                          <a:solidFill>
                            <a:schemeClr val="accent2">
                              <a:lumMod val="50000"/>
                            </a:schemeClr>
                          </a:solidFill>
                          <a:latin typeface="Google Sans Text"/>
                          <a:ea typeface="Google Sans Text"/>
                          <a:cs typeface="Google Sans Text"/>
                          <a:sym typeface="Google Sans Text"/>
                        </a:rPr>
                        <a:t>Fire</a:t>
                      </a:r>
                    </a:p>
                    <a:p>
                      <a:pPr marL="323852" indent="-285750">
                        <a:lnSpc>
                          <a:spcPct val="115000"/>
                        </a:lnSpc>
                        <a:buClr>
                          <a:schemeClr val="dk1"/>
                        </a:buClr>
                        <a:buSzPts val="2700"/>
                        <a:buFont typeface="Arial" panose="020B0604020202020204" pitchFamily="34" charset="0"/>
                        <a:buChar char="•"/>
                      </a:pPr>
                      <a:r>
                        <a:rPr lang="en-US" dirty="0">
                          <a:solidFill>
                            <a:schemeClr val="accent2">
                              <a:lumMod val="50000"/>
                            </a:schemeClr>
                          </a:solidFill>
                          <a:latin typeface="Google Sans Text"/>
                          <a:ea typeface="Google Sans Text"/>
                          <a:cs typeface="Google Sans Text"/>
                          <a:sym typeface="Google Sans Text"/>
                        </a:rPr>
                        <a:t>Hydrology/flooding</a:t>
                      </a:r>
                    </a:p>
                    <a:p>
                      <a:pPr marL="323852" indent="-285750">
                        <a:lnSpc>
                          <a:spcPct val="115000"/>
                        </a:lnSpc>
                        <a:buClr>
                          <a:schemeClr val="dk1"/>
                        </a:buClr>
                        <a:buSzPts val="2700"/>
                        <a:buFont typeface="Arial" panose="020B0604020202020204" pitchFamily="34" charset="0"/>
                        <a:buChar char="•"/>
                      </a:pPr>
                      <a:r>
                        <a:rPr lang="en-US" dirty="0">
                          <a:solidFill>
                            <a:schemeClr val="accent2">
                              <a:lumMod val="50000"/>
                            </a:schemeClr>
                          </a:solidFill>
                          <a:latin typeface="Google Sans Text"/>
                          <a:ea typeface="Google Sans Text"/>
                          <a:cs typeface="Google Sans Text"/>
                          <a:sym typeface="Google Sans Text"/>
                        </a:rPr>
                        <a:t>Wind</a:t>
                      </a:r>
                    </a:p>
                    <a:p>
                      <a:pPr marL="323852" indent="-285750">
                        <a:lnSpc>
                          <a:spcPct val="115000"/>
                        </a:lnSpc>
                        <a:buClr>
                          <a:schemeClr val="dk1"/>
                        </a:buClr>
                        <a:buSzPts val="2700"/>
                        <a:buFont typeface="Arial" panose="020B0604020202020204" pitchFamily="34" charset="0"/>
                        <a:buChar char="•"/>
                      </a:pPr>
                      <a:r>
                        <a:rPr lang="en-US" dirty="0">
                          <a:solidFill>
                            <a:schemeClr val="accent2">
                              <a:lumMod val="50000"/>
                            </a:schemeClr>
                          </a:solidFill>
                          <a:latin typeface="Google Sans Text"/>
                          <a:ea typeface="Google Sans Text"/>
                          <a:cs typeface="Google Sans Text"/>
                          <a:sym typeface="Google Sans Text"/>
                        </a:rPr>
                        <a:t>Spectral decline</a:t>
                      </a:r>
                    </a:p>
                    <a:p>
                      <a:pPr marL="323852" indent="-285750">
                        <a:lnSpc>
                          <a:spcPct val="115000"/>
                        </a:lnSpc>
                        <a:buClr>
                          <a:schemeClr val="dk1"/>
                        </a:buClr>
                        <a:buSzPts val="2700"/>
                        <a:buFont typeface="Arial" panose="020B0604020202020204" pitchFamily="34" charset="0"/>
                        <a:buChar char="•"/>
                      </a:pPr>
                      <a:r>
                        <a:rPr lang="en-US" dirty="0">
                          <a:solidFill>
                            <a:schemeClr val="accent2">
                              <a:lumMod val="50000"/>
                            </a:schemeClr>
                          </a:solidFill>
                          <a:latin typeface="Google Sans Text"/>
                          <a:ea typeface="Google Sans Text"/>
                          <a:cs typeface="Google Sans Text"/>
                          <a:sym typeface="Google Sans Text"/>
                        </a:rPr>
                        <a:t>Structural decline</a:t>
                      </a:r>
                    </a:p>
                    <a:p>
                      <a:pPr marL="323852" indent="-285750">
                        <a:lnSpc>
                          <a:spcPct val="115000"/>
                        </a:lnSpc>
                        <a:buClr>
                          <a:schemeClr val="dk1"/>
                        </a:buClr>
                        <a:buSzPts val="2700"/>
                        <a:buFont typeface="Arial" panose="020B0604020202020204" pitchFamily="34" charset="0"/>
                        <a:buChar char="•"/>
                      </a:pPr>
                      <a:r>
                        <a:rPr lang="en-US" dirty="0">
                          <a:solidFill>
                            <a:schemeClr val="accent6">
                              <a:lumMod val="75000"/>
                            </a:schemeClr>
                          </a:solidFill>
                          <a:latin typeface="Google Sans Text"/>
                          <a:ea typeface="Google Sans Text"/>
                          <a:cs typeface="Google Sans Text"/>
                          <a:sym typeface="Google Sans Text"/>
                        </a:rPr>
                        <a:t>Growth/recovery</a:t>
                      </a:r>
                    </a:p>
                  </a:txBody>
                  <a:tcPr>
                    <a:solidFill>
                      <a:schemeClr val="bg1">
                        <a:lumMod val="95000"/>
                      </a:schemeClr>
                    </a:solidFill>
                  </a:tcPr>
                </a:tc>
                <a:tc>
                  <a:txBody>
                    <a:bodyPr/>
                    <a:lstStyle/>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Tree</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Tall Shrubs</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Shrub </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Grass/Forb/Herb</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Impervious</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Barren</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Snow/Ice</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Water</a:t>
                      </a:r>
                    </a:p>
                    <a:p>
                      <a:pPr marL="285750" indent="-285750">
                        <a:buFont typeface="Arial" panose="020B0604020202020204" pitchFamily="34" charset="0"/>
                        <a:buChar char="•"/>
                      </a:pPr>
                      <a:endParaRPr lang="en-US" dirty="0"/>
                    </a:p>
                  </a:txBody>
                  <a:tcPr>
                    <a:solidFill>
                      <a:schemeClr val="bg1">
                        <a:lumMod val="95000"/>
                      </a:schemeClr>
                    </a:solidFill>
                  </a:tcPr>
                </a:tc>
                <a:tc>
                  <a:txBody>
                    <a:bodyPr/>
                    <a:lstStyle/>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Forest</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Developed</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Agriculture</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Non-forest Wetland</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Rangeland/Pasture</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Other</a:t>
                      </a:r>
                    </a:p>
                    <a:p>
                      <a:pPr marL="285750" indent="-285750">
                        <a:buFont typeface="Arial" panose="020B0604020202020204" pitchFamily="34" charset="0"/>
                        <a:buChar char="•"/>
                      </a:pPr>
                      <a:endParaRPr lang="en-US" dirty="0"/>
                    </a:p>
                  </a:txBody>
                  <a:tcPr>
                    <a:solidFill>
                      <a:schemeClr val="bg1">
                        <a:lumMod val="95000"/>
                      </a:schemeClr>
                    </a:solidFill>
                  </a:tcPr>
                </a:tc>
                <a:extLst>
                  <a:ext uri="{0D108BD9-81ED-4DB2-BD59-A6C34878D82A}">
                    <a16:rowId xmlns:a16="http://schemas.microsoft.com/office/drawing/2014/main" val="2196527502"/>
                  </a:ext>
                </a:extLst>
              </a:tr>
            </a:tbl>
          </a:graphicData>
        </a:graphic>
      </p:graphicFrame>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878"/>
        <p:cNvGrpSpPr/>
        <p:nvPr/>
      </p:nvGrpSpPr>
      <p:grpSpPr>
        <a:xfrm>
          <a:off x="0" y="0"/>
          <a:ext cx="0" cy="0"/>
          <a:chOff x="0" y="0"/>
          <a:chExt cx="0" cy="0"/>
        </a:xfrm>
      </p:grpSpPr>
      <p:sp>
        <p:nvSpPr>
          <p:cNvPr id="895" name="Google Shape;895;p71"/>
          <p:cNvSpPr txBox="1">
            <a:spLocks noGrp="1"/>
          </p:cNvSpPr>
          <p:nvPr>
            <p:ph type="title"/>
          </p:nvPr>
        </p:nvSpPr>
        <p:spPr>
          <a:prstGeom prst="rect">
            <a:avLst/>
          </a:prstGeom>
        </p:spPr>
        <p:txBody>
          <a:bodyPr spcFirstLastPara="1" wrap="square" lIns="0" tIns="0" rIns="121900" bIns="0" anchor="t" anchorCtr="0">
            <a:noAutofit/>
          </a:bodyPr>
          <a:lstStyle/>
          <a:p>
            <a:r>
              <a:rPr lang="en" dirty="0">
                <a:latin typeface="Helvetica" panose="020B0604020202020204" pitchFamily="34" charset="0"/>
                <a:cs typeface="Helvetica" panose="020B0604020202020204" pitchFamily="34" charset="0"/>
              </a:rPr>
              <a:t>LCMS Workflow</a:t>
            </a:r>
            <a:endParaRPr dirty="0">
              <a:latin typeface="Helvetica" panose="020B0604020202020204" pitchFamily="34" charset="0"/>
              <a:cs typeface="Helvetica" panose="020B0604020202020204" pitchFamily="34" charset="0"/>
            </a:endParaRPr>
          </a:p>
          <a:p>
            <a:r>
              <a:rPr lang="en" sz="2400" dirty="0">
                <a:latin typeface="Helvetica" panose="020B0604020202020204" pitchFamily="34" charset="0"/>
                <a:ea typeface="Google Sans"/>
                <a:cs typeface="Helvetica" panose="020B0604020202020204" pitchFamily="34" charset="0"/>
                <a:sym typeface="Google Sans"/>
              </a:rPr>
              <a:t>Training Data - Manual Interpretation</a:t>
            </a:r>
            <a:endParaRPr sz="2400" dirty="0">
              <a:latin typeface="Helvetica" panose="020B0604020202020204" pitchFamily="34" charset="0"/>
              <a:ea typeface="Google Sans"/>
              <a:cs typeface="Helvetica" panose="020B0604020202020204" pitchFamily="34" charset="0"/>
              <a:sym typeface="Google Sans"/>
            </a:endParaRPr>
          </a:p>
        </p:txBody>
      </p:sp>
      <p:graphicFrame>
        <p:nvGraphicFramePr>
          <p:cNvPr id="3" name="Content Placeholder 2">
            <a:extLst>
              <a:ext uri="{FF2B5EF4-FFF2-40B4-BE49-F238E27FC236}">
                <a16:creationId xmlns:a16="http://schemas.microsoft.com/office/drawing/2014/main" id="{53A00DBE-44E4-79EC-CDE7-82F906CC5CD4}"/>
              </a:ext>
            </a:extLst>
          </p:cNvPr>
          <p:cNvGraphicFramePr>
            <a:graphicFrameLocks/>
          </p:cNvGraphicFramePr>
          <p:nvPr>
            <p:extLst>
              <p:ext uri="{D42A27DB-BD31-4B8C-83A1-F6EECF244321}">
                <p14:modId xmlns:p14="http://schemas.microsoft.com/office/powerpoint/2010/main" val="195856337"/>
              </p:ext>
            </p:extLst>
          </p:nvPr>
        </p:nvGraphicFramePr>
        <p:xfrm>
          <a:off x="1501913" y="2058184"/>
          <a:ext cx="9753600" cy="3949493"/>
        </p:xfrm>
        <a:graphic>
          <a:graphicData uri="http://schemas.openxmlformats.org/drawingml/2006/table">
            <a:tbl>
              <a:tblPr firstRow="1" bandRow="1">
                <a:tableStyleId>{5C22544A-7EE6-4342-B048-85BDC9FD1C3A}</a:tableStyleId>
              </a:tblPr>
              <a:tblGrid>
                <a:gridCol w="2438400">
                  <a:extLst>
                    <a:ext uri="{9D8B030D-6E8A-4147-A177-3AD203B41FA5}">
                      <a16:colId xmlns:a16="http://schemas.microsoft.com/office/drawing/2014/main" val="1055423286"/>
                    </a:ext>
                  </a:extLst>
                </a:gridCol>
                <a:gridCol w="2438400">
                  <a:extLst>
                    <a:ext uri="{9D8B030D-6E8A-4147-A177-3AD203B41FA5}">
                      <a16:colId xmlns:a16="http://schemas.microsoft.com/office/drawing/2014/main" val="4228850231"/>
                    </a:ext>
                  </a:extLst>
                </a:gridCol>
                <a:gridCol w="2230546">
                  <a:extLst>
                    <a:ext uri="{9D8B030D-6E8A-4147-A177-3AD203B41FA5}">
                      <a16:colId xmlns:a16="http://schemas.microsoft.com/office/drawing/2014/main" val="4082777856"/>
                    </a:ext>
                  </a:extLst>
                </a:gridCol>
                <a:gridCol w="2646254">
                  <a:extLst>
                    <a:ext uri="{9D8B030D-6E8A-4147-A177-3AD203B41FA5}">
                      <a16:colId xmlns:a16="http://schemas.microsoft.com/office/drawing/2014/main" val="550846520"/>
                    </a:ext>
                  </a:extLst>
                </a:gridCol>
              </a:tblGrid>
              <a:tr h="795492">
                <a:tc>
                  <a:txBody>
                    <a:bodyPr/>
                    <a:lstStyle/>
                    <a:p>
                      <a:pPr algn="ctr"/>
                      <a:r>
                        <a:rPr lang="en-US" sz="2400" dirty="0"/>
                        <a:t>Change Type</a:t>
                      </a:r>
                    </a:p>
                  </a:txBody>
                  <a:tcPr anchor="ctr"/>
                </a:tc>
                <a:tc>
                  <a:txBody>
                    <a:bodyPr/>
                    <a:lstStyle/>
                    <a:p>
                      <a:pPr algn="ctr"/>
                      <a:r>
                        <a:rPr lang="en-US" sz="2400" dirty="0"/>
                        <a:t>Change Process</a:t>
                      </a:r>
                    </a:p>
                  </a:txBody>
                  <a:tcPr anchor="ctr">
                    <a:solidFill>
                      <a:schemeClr val="accent2">
                        <a:lumMod val="75000"/>
                      </a:schemeClr>
                    </a:solidFill>
                  </a:tcPr>
                </a:tc>
                <a:tc>
                  <a:txBody>
                    <a:bodyPr/>
                    <a:lstStyle/>
                    <a:p>
                      <a:pPr algn="ctr"/>
                      <a:r>
                        <a:rPr lang="en-US" sz="2400" dirty="0"/>
                        <a:t>Land Cover</a:t>
                      </a:r>
                    </a:p>
                  </a:txBody>
                  <a:tcPr anchor="ctr">
                    <a:solidFill>
                      <a:schemeClr val="accent6">
                        <a:lumMod val="50000"/>
                      </a:schemeClr>
                    </a:solidFill>
                  </a:tcPr>
                </a:tc>
                <a:tc>
                  <a:txBody>
                    <a:bodyPr/>
                    <a:lstStyle/>
                    <a:p>
                      <a:pPr algn="ctr"/>
                      <a:r>
                        <a:rPr lang="en-US" sz="2400" dirty="0"/>
                        <a:t>Land Use</a:t>
                      </a:r>
                    </a:p>
                    <a:p>
                      <a:pPr algn="ctr"/>
                      <a:r>
                        <a:rPr lang="en-US" sz="1800" dirty="0"/>
                        <a:t>(primary and secondary)</a:t>
                      </a:r>
                    </a:p>
                  </a:txBody>
                  <a:tcPr anchor="ctr">
                    <a:solidFill>
                      <a:schemeClr val="accent4">
                        <a:lumMod val="50000"/>
                      </a:schemeClr>
                    </a:solidFill>
                  </a:tcPr>
                </a:tc>
                <a:extLst>
                  <a:ext uri="{0D108BD9-81ED-4DB2-BD59-A6C34878D82A}">
                    <a16:rowId xmlns:a16="http://schemas.microsoft.com/office/drawing/2014/main" val="204087995"/>
                  </a:ext>
                </a:extLst>
              </a:tr>
              <a:tr h="3154001">
                <a:tc>
                  <a:txBody>
                    <a:bodyPr/>
                    <a:lstStyle/>
                    <a:p>
                      <a:pPr marL="323852" indent="-285750">
                        <a:lnSpc>
                          <a:spcPct val="115000"/>
                        </a:lnSpc>
                        <a:buClr>
                          <a:schemeClr val="dk1"/>
                        </a:buClr>
                        <a:buSzPts val="2700"/>
                        <a:buFont typeface="Arial" panose="020B0604020202020204" pitchFamily="34" charset="0"/>
                        <a:buChar char="•"/>
                      </a:pPr>
                      <a:r>
                        <a:rPr lang="en-US" dirty="0">
                          <a:solidFill>
                            <a:schemeClr val="dk1"/>
                          </a:solidFill>
                          <a:latin typeface="Google Sans Text"/>
                          <a:ea typeface="Google Sans Text"/>
                          <a:cs typeface="Google Sans Text"/>
                          <a:sym typeface="Google Sans Text"/>
                        </a:rPr>
                        <a:t>Stable</a:t>
                      </a:r>
                    </a:p>
                    <a:p>
                      <a:pPr marL="323852" indent="-285750">
                        <a:lnSpc>
                          <a:spcPct val="115000"/>
                        </a:lnSpc>
                        <a:buClr>
                          <a:schemeClr val="dk1"/>
                        </a:buClr>
                        <a:buSzPts val="2700"/>
                        <a:buFont typeface="Arial" panose="020B0604020202020204" pitchFamily="34" charset="0"/>
                        <a:buChar char="•"/>
                      </a:pPr>
                      <a:r>
                        <a:rPr lang="en-US" dirty="0">
                          <a:solidFill>
                            <a:srgbClr val="D65826"/>
                          </a:solidFill>
                          <a:latin typeface="Google Sans Text"/>
                          <a:ea typeface="Google Sans Text"/>
                          <a:cs typeface="Google Sans Text"/>
                          <a:sym typeface="Google Sans Text"/>
                        </a:rPr>
                        <a:t>Loss</a:t>
                      </a:r>
                    </a:p>
                    <a:p>
                      <a:pPr marL="323852" indent="-285750">
                        <a:lnSpc>
                          <a:spcPct val="115000"/>
                        </a:lnSpc>
                        <a:buClr>
                          <a:schemeClr val="dk1"/>
                        </a:buClr>
                        <a:buSzPts val="2700"/>
                        <a:buFont typeface="Arial" panose="020B0604020202020204" pitchFamily="34" charset="0"/>
                        <a:buChar char="•"/>
                      </a:pPr>
                      <a:r>
                        <a:rPr lang="en-US" dirty="0">
                          <a:solidFill>
                            <a:srgbClr val="0CA69C"/>
                          </a:solidFill>
                          <a:latin typeface="Google Sans Text"/>
                          <a:ea typeface="Google Sans Text"/>
                          <a:cs typeface="Google Sans Text"/>
                          <a:sym typeface="Google Sans Text"/>
                        </a:rPr>
                        <a:t>Gain</a:t>
                      </a:r>
                    </a:p>
                  </a:txBody>
                  <a:tcPr>
                    <a:solidFill>
                      <a:schemeClr val="bg1">
                        <a:lumMod val="95000"/>
                      </a:schemeClr>
                    </a:solidFill>
                  </a:tcPr>
                </a:tc>
                <a:tc>
                  <a:txBody>
                    <a:bodyPr/>
                    <a:lstStyle/>
                    <a:p>
                      <a:pPr marL="323852" indent="-285750">
                        <a:lnSpc>
                          <a:spcPct val="115000"/>
                        </a:lnSpc>
                        <a:buClr>
                          <a:schemeClr val="dk1"/>
                        </a:buClr>
                        <a:buSzPts val="2700"/>
                        <a:buFont typeface="Arial" panose="020B0604020202020204" pitchFamily="34" charset="0"/>
                        <a:buChar char="•"/>
                      </a:pPr>
                      <a:r>
                        <a:rPr lang="en-US" sz="1733" dirty="0">
                          <a:solidFill>
                            <a:schemeClr val="dk1"/>
                          </a:solidFill>
                          <a:latin typeface="Google Sans Text"/>
                          <a:ea typeface="Google Sans Text"/>
                          <a:cs typeface="Google Sans Text"/>
                          <a:sym typeface="Google Sans Text"/>
                        </a:rPr>
                        <a:t>Stable</a:t>
                      </a:r>
                      <a:endParaRPr lang="en-US" dirty="0">
                        <a:solidFill>
                          <a:schemeClr val="dk1"/>
                        </a:solidFill>
                        <a:latin typeface="Google Sans Text"/>
                        <a:ea typeface="Google Sans Text"/>
                        <a:cs typeface="Google Sans Text"/>
                        <a:sym typeface="Google Sans Text"/>
                      </a:endParaRPr>
                    </a:p>
                    <a:p>
                      <a:pPr marL="323852" indent="-285750">
                        <a:lnSpc>
                          <a:spcPct val="115000"/>
                        </a:lnSpc>
                        <a:buClr>
                          <a:schemeClr val="dk1"/>
                        </a:buClr>
                        <a:buSzPts val="2700"/>
                        <a:buFont typeface="Arial" panose="020B0604020202020204" pitchFamily="34" charset="0"/>
                        <a:buChar char="•"/>
                      </a:pPr>
                      <a:r>
                        <a:rPr lang="en-US" dirty="0">
                          <a:solidFill>
                            <a:schemeClr val="accent2">
                              <a:lumMod val="50000"/>
                            </a:schemeClr>
                          </a:solidFill>
                          <a:latin typeface="Google Sans Text"/>
                          <a:ea typeface="Google Sans Text"/>
                          <a:cs typeface="Google Sans Text"/>
                          <a:sym typeface="Google Sans Text"/>
                        </a:rPr>
                        <a:t>Harvest</a:t>
                      </a:r>
                    </a:p>
                    <a:p>
                      <a:pPr marL="323852" indent="-285750">
                        <a:lnSpc>
                          <a:spcPct val="115000"/>
                        </a:lnSpc>
                        <a:buClr>
                          <a:schemeClr val="dk1"/>
                        </a:buClr>
                        <a:buSzPts val="2700"/>
                        <a:buFont typeface="Arial" panose="020B0604020202020204" pitchFamily="34" charset="0"/>
                        <a:buChar char="•"/>
                      </a:pPr>
                      <a:r>
                        <a:rPr lang="en-US" dirty="0">
                          <a:solidFill>
                            <a:schemeClr val="accent2">
                              <a:lumMod val="50000"/>
                            </a:schemeClr>
                          </a:solidFill>
                          <a:latin typeface="Google Sans Text"/>
                          <a:ea typeface="Google Sans Text"/>
                          <a:cs typeface="Google Sans Text"/>
                          <a:sym typeface="Google Sans Text"/>
                        </a:rPr>
                        <a:t>Mechanical</a:t>
                      </a:r>
                    </a:p>
                    <a:p>
                      <a:pPr marL="323852" indent="-285750">
                        <a:lnSpc>
                          <a:spcPct val="115000"/>
                        </a:lnSpc>
                        <a:buClr>
                          <a:schemeClr val="dk1"/>
                        </a:buClr>
                        <a:buSzPts val="2700"/>
                        <a:buFont typeface="Arial" panose="020B0604020202020204" pitchFamily="34" charset="0"/>
                        <a:buChar char="•"/>
                      </a:pPr>
                      <a:r>
                        <a:rPr lang="en-US" dirty="0">
                          <a:solidFill>
                            <a:schemeClr val="accent2">
                              <a:lumMod val="50000"/>
                            </a:schemeClr>
                          </a:solidFill>
                          <a:latin typeface="Google Sans Text"/>
                          <a:ea typeface="Google Sans Text"/>
                          <a:cs typeface="Google Sans Text"/>
                          <a:sym typeface="Google Sans Text"/>
                        </a:rPr>
                        <a:t>Fire</a:t>
                      </a:r>
                    </a:p>
                    <a:p>
                      <a:pPr marL="323852" indent="-285750">
                        <a:lnSpc>
                          <a:spcPct val="115000"/>
                        </a:lnSpc>
                        <a:buClr>
                          <a:schemeClr val="dk1"/>
                        </a:buClr>
                        <a:buSzPts val="2700"/>
                        <a:buFont typeface="Arial" panose="020B0604020202020204" pitchFamily="34" charset="0"/>
                        <a:buChar char="•"/>
                      </a:pPr>
                      <a:r>
                        <a:rPr lang="en-US" dirty="0">
                          <a:solidFill>
                            <a:schemeClr val="accent2">
                              <a:lumMod val="50000"/>
                            </a:schemeClr>
                          </a:solidFill>
                          <a:latin typeface="Google Sans Text"/>
                          <a:ea typeface="Google Sans Text"/>
                          <a:cs typeface="Google Sans Text"/>
                          <a:sym typeface="Google Sans Text"/>
                        </a:rPr>
                        <a:t>Hydrology/flooding</a:t>
                      </a:r>
                    </a:p>
                    <a:p>
                      <a:pPr marL="323852" indent="-285750">
                        <a:lnSpc>
                          <a:spcPct val="115000"/>
                        </a:lnSpc>
                        <a:buClr>
                          <a:schemeClr val="dk1"/>
                        </a:buClr>
                        <a:buSzPts val="2700"/>
                        <a:buFont typeface="Arial" panose="020B0604020202020204" pitchFamily="34" charset="0"/>
                        <a:buChar char="•"/>
                      </a:pPr>
                      <a:r>
                        <a:rPr lang="en-US" dirty="0">
                          <a:solidFill>
                            <a:schemeClr val="accent2">
                              <a:lumMod val="50000"/>
                            </a:schemeClr>
                          </a:solidFill>
                          <a:latin typeface="Google Sans Text"/>
                          <a:ea typeface="Google Sans Text"/>
                          <a:cs typeface="Google Sans Text"/>
                          <a:sym typeface="Google Sans Text"/>
                        </a:rPr>
                        <a:t>Wind</a:t>
                      </a:r>
                    </a:p>
                    <a:p>
                      <a:pPr marL="323852" indent="-285750">
                        <a:lnSpc>
                          <a:spcPct val="115000"/>
                        </a:lnSpc>
                        <a:buClr>
                          <a:schemeClr val="dk1"/>
                        </a:buClr>
                        <a:buSzPts val="2700"/>
                        <a:buFont typeface="Arial" panose="020B0604020202020204" pitchFamily="34" charset="0"/>
                        <a:buChar char="•"/>
                      </a:pPr>
                      <a:r>
                        <a:rPr lang="en-US" dirty="0">
                          <a:solidFill>
                            <a:schemeClr val="accent2">
                              <a:lumMod val="50000"/>
                            </a:schemeClr>
                          </a:solidFill>
                          <a:latin typeface="Google Sans Text"/>
                          <a:ea typeface="Google Sans Text"/>
                          <a:cs typeface="Google Sans Text"/>
                          <a:sym typeface="Google Sans Text"/>
                        </a:rPr>
                        <a:t>Spectral decline</a:t>
                      </a:r>
                    </a:p>
                    <a:p>
                      <a:pPr marL="323852" indent="-285750">
                        <a:lnSpc>
                          <a:spcPct val="115000"/>
                        </a:lnSpc>
                        <a:buClr>
                          <a:schemeClr val="dk1"/>
                        </a:buClr>
                        <a:buSzPts val="2700"/>
                        <a:buFont typeface="Arial" panose="020B0604020202020204" pitchFamily="34" charset="0"/>
                        <a:buChar char="•"/>
                      </a:pPr>
                      <a:r>
                        <a:rPr lang="en-US" dirty="0">
                          <a:solidFill>
                            <a:schemeClr val="accent2">
                              <a:lumMod val="50000"/>
                            </a:schemeClr>
                          </a:solidFill>
                          <a:latin typeface="Google Sans Text"/>
                          <a:ea typeface="Google Sans Text"/>
                          <a:cs typeface="Google Sans Text"/>
                          <a:sym typeface="Google Sans Text"/>
                        </a:rPr>
                        <a:t>Structural decline</a:t>
                      </a:r>
                    </a:p>
                    <a:p>
                      <a:pPr marL="323852" indent="-285750">
                        <a:lnSpc>
                          <a:spcPct val="115000"/>
                        </a:lnSpc>
                        <a:buClr>
                          <a:schemeClr val="dk1"/>
                        </a:buClr>
                        <a:buSzPts val="2700"/>
                        <a:buFont typeface="Arial" panose="020B0604020202020204" pitchFamily="34" charset="0"/>
                        <a:buChar char="•"/>
                      </a:pPr>
                      <a:r>
                        <a:rPr lang="en-US" dirty="0">
                          <a:solidFill>
                            <a:schemeClr val="accent6">
                              <a:lumMod val="75000"/>
                            </a:schemeClr>
                          </a:solidFill>
                          <a:latin typeface="Google Sans Text"/>
                          <a:ea typeface="Google Sans Text"/>
                          <a:cs typeface="Google Sans Text"/>
                          <a:sym typeface="Google Sans Text"/>
                        </a:rPr>
                        <a:t>Growth/recovery</a:t>
                      </a:r>
                    </a:p>
                  </a:txBody>
                  <a:tcPr>
                    <a:solidFill>
                      <a:schemeClr val="bg1">
                        <a:lumMod val="95000"/>
                      </a:schemeClr>
                    </a:solidFill>
                  </a:tcPr>
                </a:tc>
                <a:tc>
                  <a:txBody>
                    <a:bodyPr/>
                    <a:lstStyle/>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Tree</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Tall Shrubs</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Shrub </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Grass/Forb/Herb</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Impervious</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Barren</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Snow/Ice</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Water</a:t>
                      </a:r>
                    </a:p>
                    <a:p>
                      <a:pPr marL="285750" indent="-285750">
                        <a:buFont typeface="Arial" panose="020B0604020202020204" pitchFamily="34" charset="0"/>
                        <a:buChar char="•"/>
                      </a:pPr>
                      <a:endParaRPr lang="en-US" dirty="0"/>
                    </a:p>
                  </a:txBody>
                  <a:tcPr>
                    <a:solidFill>
                      <a:schemeClr val="bg1">
                        <a:lumMod val="95000"/>
                      </a:schemeClr>
                    </a:solidFill>
                  </a:tcPr>
                </a:tc>
                <a:tc>
                  <a:txBody>
                    <a:bodyPr/>
                    <a:lstStyle/>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Forest</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Developed</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Agriculture</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Non-forest Wetland</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Rangeland/Pasture</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Other</a:t>
                      </a:r>
                    </a:p>
                    <a:p>
                      <a:pPr marL="285750" indent="-285750">
                        <a:buFont typeface="Arial" panose="020B0604020202020204" pitchFamily="34" charset="0"/>
                        <a:buChar char="•"/>
                      </a:pPr>
                      <a:endParaRPr lang="en-US" dirty="0"/>
                    </a:p>
                  </a:txBody>
                  <a:tcPr>
                    <a:solidFill>
                      <a:schemeClr val="bg1">
                        <a:lumMod val="95000"/>
                      </a:schemeClr>
                    </a:solidFill>
                  </a:tcPr>
                </a:tc>
                <a:extLst>
                  <a:ext uri="{0D108BD9-81ED-4DB2-BD59-A6C34878D82A}">
                    <a16:rowId xmlns:a16="http://schemas.microsoft.com/office/drawing/2014/main" val="2196527502"/>
                  </a:ext>
                </a:extLst>
              </a:tr>
            </a:tbl>
          </a:graphicData>
        </a:graphic>
      </p:graphicFrame>
      <p:graphicFrame>
        <p:nvGraphicFramePr>
          <p:cNvPr id="4" name="Content Placeholder 2">
            <a:extLst>
              <a:ext uri="{FF2B5EF4-FFF2-40B4-BE49-F238E27FC236}">
                <a16:creationId xmlns:a16="http://schemas.microsoft.com/office/drawing/2014/main" id="{08C4840B-541D-0E84-B918-924BC26A7953}"/>
              </a:ext>
            </a:extLst>
          </p:cNvPr>
          <p:cNvGraphicFramePr>
            <a:graphicFrameLocks/>
          </p:cNvGraphicFramePr>
          <p:nvPr>
            <p:extLst>
              <p:ext uri="{D42A27DB-BD31-4B8C-83A1-F6EECF244321}">
                <p14:modId xmlns:p14="http://schemas.microsoft.com/office/powerpoint/2010/main" val="768431039"/>
              </p:ext>
            </p:extLst>
          </p:nvPr>
        </p:nvGraphicFramePr>
        <p:xfrm>
          <a:off x="3940313" y="2058184"/>
          <a:ext cx="7315200" cy="3949493"/>
        </p:xfrm>
        <a:graphic>
          <a:graphicData uri="http://schemas.openxmlformats.org/drawingml/2006/table">
            <a:tbl>
              <a:tblPr firstRow="1" bandRow="1">
                <a:tableStyleId>{5C22544A-7EE6-4342-B048-85BDC9FD1C3A}</a:tableStyleId>
              </a:tblPr>
              <a:tblGrid>
                <a:gridCol w="2438400">
                  <a:extLst>
                    <a:ext uri="{9D8B030D-6E8A-4147-A177-3AD203B41FA5}">
                      <a16:colId xmlns:a16="http://schemas.microsoft.com/office/drawing/2014/main" val="4228850231"/>
                    </a:ext>
                  </a:extLst>
                </a:gridCol>
                <a:gridCol w="2230546">
                  <a:extLst>
                    <a:ext uri="{9D8B030D-6E8A-4147-A177-3AD203B41FA5}">
                      <a16:colId xmlns:a16="http://schemas.microsoft.com/office/drawing/2014/main" val="4082777856"/>
                    </a:ext>
                  </a:extLst>
                </a:gridCol>
                <a:gridCol w="2646254">
                  <a:extLst>
                    <a:ext uri="{9D8B030D-6E8A-4147-A177-3AD203B41FA5}">
                      <a16:colId xmlns:a16="http://schemas.microsoft.com/office/drawing/2014/main" val="550846520"/>
                    </a:ext>
                  </a:extLst>
                </a:gridCol>
              </a:tblGrid>
              <a:tr h="795492">
                <a:tc>
                  <a:txBody>
                    <a:bodyPr/>
                    <a:lstStyle/>
                    <a:p>
                      <a:pPr algn="ctr"/>
                      <a:r>
                        <a:rPr lang="en-US" sz="2400" dirty="0"/>
                        <a:t>Change Process</a:t>
                      </a:r>
                    </a:p>
                  </a:txBody>
                  <a:tcPr anchor="ctr">
                    <a:solidFill>
                      <a:schemeClr val="accent2">
                        <a:lumMod val="75000"/>
                      </a:schemeClr>
                    </a:solidFill>
                  </a:tcPr>
                </a:tc>
                <a:tc>
                  <a:txBody>
                    <a:bodyPr/>
                    <a:lstStyle/>
                    <a:p>
                      <a:pPr algn="ctr"/>
                      <a:r>
                        <a:rPr lang="en-US" sz="2400" dirty="0"/>
                        <a:t>Land Cover</a:t>
                      </a:r>
                    </a:p>
                  </a:txBody>
                  <a:tcPr anchor="ctr">
                    <a:solidFill>
                      <a:schemeClr val="accent6">
                        <a:lumMod val="50000"/>
                      </a:schemeClr>
                    </a:solidFill>
                  </a:tcPr>
                </a:tc>
                <a:tc>
                  <a:txBody>
                    <a:bodyPr/>
                    <a:lstStyle/>
                    <a:p>
                      <a:pPr algn="ctr"/>
                      <a:r>
                        <a:rPr lang="en-US" sz="2400" dirty="0"/>
                        <a:t>Land Use</a:t>
                      </a:r>
                    </a:p>
                    <a:p>
                      <a:pPr algn="ctr"/>
                      <a:r>
                        <a:rPr lang="en-US" sz="1800" dirty="0"/>
                        <a:t>(primary and secondary)</a:t>
                      </a:r>
                    </a:p>
                  </a:txBody>
                  <a:tcPr anchor="ctr">
                    <a:solidFill>
                      <a:schemeClr val="accent4">
                        <a:lumMod val="50000"/>
                      </a:schemeClr>
                    </a:solidFill>
                  </a:tcPr>
                </a:tc>
                <a:extLst>
                  <a:ext uri="{0D108BD9-81ED-4DB2-BD59-A6C34878D82A}">
                    <a16:rowId xmlns:a16="http://schemas.microsoft.com/office/drawing/2014/main" val="204087995"/>
                  </a:ext>
                </a:extLst>
              </a:tr>
              <a:tr h="3154001">
                <a:tc>
                  <a:txBody>
                    <a:bodyPr/>
                    <a:lstStyle/>
                    <a:p>
                      <a:pPr marL="323852" indent="-285750">
                        <a:lnSpc>
                          <a:spcPct val="115000"/>
                        </a:lnSpc>
                        <a:buClr>
                          <a:schemeClr val="dk1"/>
                        </a:buClr>
                        <a:buSzPts val="2700"/>
                        <a:buFont typeface="Arial" panose="020B0604020202020204" pitchFamily="34" charset="0"/>
                        <a:buChar char="•"/>
                      </a:pPr>
                      <a:r>
                        <a:rPr lang="en-US" sz="1733" dirty="0">
                          <a:solidFill>
                            <a:schemeClr val="dk1"/>
                          </a:solidFill>
                          <a:latin typeface="Google Sans Text"/>
                          <a:ea typeface="Google Sans Text"/>
                          <a:cs typeface="Google Sans Text"/>
                          <a:sym typeface="Google Sans Text"/>
                        </a:rPr>
                        <a:t>Stable</a:t>
                      </a:r>
                      <a:endParaRPr lang="en-US" dirty="0">
                        <a:solidFill>
                          <a:schemeClr val="dk1"/>
                        </a:solidFill>
                        <a:latin typeface="Google Sans Text"/>
                        <a:ea typeface="Google Sans Text"/>
                        <a:cs typeface="Google Sans Text"/>
                        <a:sym typeface="Google Sans Text"/>
                      </a:endParaRPr>
                    </a:p>
                    <a:p>
                      <a:pPr marL="323852" indent="-285750">
                        <a:lnSpc>
                          <a:spcPct val="115000"/>
                        </a:lnSpc>
                        <a:buClr>
                          <a:schemeClr val="dk1"/>
                        </a:buClr>
                        <a:buSzPts val="2700"/>
                        <a:buFont typeface="Arial" panose="020B0604020202020204" pitchFamily="34" charset="0"/>
                        <a:buChar char="•"/>
                      </a:pPr>
                      <a:r>
                        <a:rPr lang="en-US" dirty="0">
                          <a:solidFill>
                            <a:srgbClr val="D65826"/>
                          </a:solidFill>
                          <a:latin typeface="Google Sans Text"/>
                          <a:ea typeface="Google Sans Text"/>
                          <a:cs typeface="Google Sans Text"/>
                          <a:sym typeface="Google Sans Text"/>
                        </a:rPr>
                        <a:t>Harvest</a:t>
                      </a:r>
                    </a:p>
                    <a:p>
                      <a:pPr marL="323852" indent="-285750">
                        <a:lnSpc>
                          <a:spcPct val="115000"/>
                        </a:lnSpc>
                        <a:buClr>
                          <a:schemeClr val="dk1"/>
                        </a:buClr>
                        <a:buSzPts val="2700"/>
                        <a:buFont typeface="Arial" panose="020B0604020202020204" pitchFamily="34" charset="0"/>
                        <a:buChar char="•"/>
                      </a:pPr>
                      <a:r>
                        <a:rPr lang="en-US" dirty="0">
                          <a:solidFill>
                            <a:srgbClr val="D65826"/>
                          </a:solidFill>
                          <a:latin typeface="Google Sans Text"/>
                          <a:ea typeface="Google Sans Text"/>
                          <a:cs typeface="Google Sans Text"/>
                          <a:sym typeface="Google Sans Text"/>
                        </a:rPr>
                        <a:t>Mechanical</a:t>
                      </a:r>
                    </a:p>
                    <a:p>
                      <a:pPr marL="323852" indent="-285750">
                        <a:lnSpc>
                          <a:spcPct val="115000"/>
                        </a:lnSpc>
                        <a:buClr>
                          <a:schemeClr val="dk1"/>
                        </a:buClr>
                        <a:buSzPts val="2700"/>
                        <a:buFont typeface="Arial" panose="020B0604020202020204" pitchFamily="34" charset="0"/>
                        <a:buChar char="•"/>
                      </a:pPr>
                      <a:r>
                        <a:rPr lang="en-US" dirty="0">
                          <a:solidFill>
                            <a:srgbClr val="D65826"/>
                          </a:solidFill>
                          <a:latin typeface="Google Sans Text"/>
                          <a:ea typeface="Google Sans Text"/>
                          <a:cs typeface="Google Sans Text"/>
                          <a:sym typeface="Google Sans Text"/>
                        </a:rPr>
                        <a:t>Fire</a:t>
                      </a:r>
                    </a:p>
                    <a:p>
                      <a:pPr marL="323852" indent="-285750">
                        <a:lnSpc>
                          <a:spcPct val="115000"/>
                        </a:lnSpc>
                        <a:buClr>
                          <a:schemeClr val="dk1"/>
                        </a:buClr>
                        <a:buSzPts val="2700"/>
                        <a:buFont typeface="Arial" panose="020B0604020202020204" pitchFamily="34" charset="0"/>
                        <a:buChar char="•"/>
                      </a:pPr>
                      <a:r>
                        <a:rPr lang="en-US" dirty="0">
                          <a:solidFill>
                            <a:srgbClr val="D65826"/>
                          </a:solidFill>
                          <a:latin typeface="Google Sans Text"/>
                          <a:ea typeface="Google Sans Text"/>
                          <a:cs typeface="Google Sans Text"/>
                          <a:sym typeface="Google Sans Text"/>
                        </a:rPr>
                        <a:t>Hydrology/flooding</a:t>
                      </a:r>
                    </a:p>
                    <a:p>
                      <a:pPr marL="323852" indent="-285750">
                        <a:lnSpc>
                          <a:spcPct val="115000"/>
                        </a:lnSpc>
                        <a:buClr>
                          <a:schemeClr val="dk1"/>
                        </a:buClr>
                        <a:buSzPts val="2700"/>
                        <a:buFont typeface="Arial" panose="020B0604020202020204" pitchFamily="34" charset="0"/>
                        <a:buChar char="•"/>
                      </a:pPr>
                      <a:r>
                        <a:rPr lang="en-US" dirty="0">
                          <a:solidFill>
                            <a:srgbClr val="D65826"/>
                          </a:solidFill>
                          <a:latin typeface="Google Sans Text"/>
                          <a:ea typeface="Google Sans Text"/>
                          <a:cs typeface="Google Sans Text"/>
                          <a:sym typeface="Google Sans Text"/>
                        </a:rPr>
                        <a:t>Wind</a:t>
                      </a:r>
                    </a:p>
                    <a:p>
                      <a:pPr marL="323852" indent="-285750">
                        <a:lnSpc>
                          <a:spcPct val="115000"/>
                        </a:lnSpc>
                        <a:buClr>
                          <a:schemeClr val="dk1"/>
                        </a:buClr>
                        <a:buSzPts val="2700"/>
                        <a:buFont typeface="Arial" panose="020B0604020202020204" pitchFamily="34" charset="0"/>
                        <a:buChar char="•"/>
                      </a:pPr>
                      <a:r>
                        <a:rPr lang="en-US" dirty="0">
                          <a:solidFill>
                            <a:srgbClr val="D65826"/>
                          </a:solidFill>
                          <a:latin typeface="Google Sans Text"/>
                          <a:ea typeface="Google Sans Text"/>
                          <a:cs typeface="Google Sans Text"/>
                          <a:sym typeface="Google Sans Text"/>
                        </a:rPr>
                        <a:t>Spectral decline</a:t>
                      </a:r>
                    </a:p>
                    <a:p>
                      <a:pPr marL="323852" indent="-285750">
                        <a:lnSpc>
                          <a:spcPct val="115000"/>
                        </a:lnSpc>
                        <a:buClr>
                          <a:schemeClr val="dk1"/>
                        </a:buClr>
                        <a:buSzPts val="2700"/>
                        <a:buFont typeface="Arial" panose="020B0604020202020204" pitchFamily="34" charset="0"/>
                        <a:buChar char="•"/>
                      </a:pPr>
                      <a:r>
                        <a:rPr lang="en-US" dirty="0">
                          <a:solidFill>
                            <a:srgbClr val="D65826"/>
                          </a:solidFill>
                          <a:latin typeface="Google Sans Text"/>
                          <a:ea typeface="Google Sans Text"/>
                          <a:cs typeface="Google Sans Text"/>
                          <a:sym typeface="Google Sans Text"/>
                        </a:rPr>
                        <a:t>Structural decline</a:t>
                      </a:r>
                    </a:p>
                    <a:p>
                      <a:pPr marL="323852" indent="-285750">
                        <a:lnSpc>
                          <a:spcPct val="115000"/>
                        </a:lnSpc>
                        <a:buClr>
                          <a:schemeClr val="dk1"/>
                        </a:buClr>
                        <a:buSzPts val="2700"/>
                        <a:buFont typeface="Arial" panose="020B0604020202020204" pitchFamily="34" charset="0"/>
                        <a:buChar char="•"/>
                      </a:pPr>
                      <a:r>
                        <a:rPr lang="en-US" dirty="0">
                          <a:solidFill>
                            <a:srgbClr val="0CA69C"/>
                          </a:solidFill>
                          <a:latin typeface="Google Sans Text"/>
                          <a:ea typeface="Google Sans Text"/>
                          <a:cs typeface="Google Sans Text"/>
                          <a:sym typeface="Google Sans Text"/>
                        </a:rPr>
                        <a:t>Growth/recovery</a:t>
                      </a:r>
                    </a:p>
                  </a:txBody>
                  <a:tcPr>
                    <a:solidFill>
                      <a:schemeClr val="bg1">
                        <a:lumMod val="95000"/>
                      </a:schemeClr>
                    </a:solidFill>
                  </a:tcPr>
                </a:tc>
                <a:tc>
                  <a:txBody>
                    <a:bodyPr/>
                    <a:lstStyle/>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Tree</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Tall Shrubs</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Shrub </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Grass/Forb/Herb</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Impervious</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Barren</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Snow/Ice</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Water</a:t>
                      </a:r>
                    </a:p>
                    <a:p>
                      <a:pPr marL="285750" indent="-285750">
                        <a:buFont typeface="Arial" panose="020B0604020202020204" pitchFamily="34" charset="0"/>
                        <a:buChar char="•"/>
                      </a:pPr>
                      <a:endParaRPr lang="en-US" dirty="0"/>
                    </a:p>
                  </a:txBody>
                  <a:tcPr>
                    <a:solidFill>
                      <a:schemeClr val="bg1">
                        <a:lumMod val="95000"/>
                      </a:schemeClr>
                    </a:solidFill>
                  </a:tcPr>
                </a:tc>
                <a:tc>
                  <a:txBody>
                    <a:bodyPr/>
                    <a:lstStyle/>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Forest</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Developed</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Agriculture</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Non-forest Wetland</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Rangeland/Pasture</a:t>
                      </a:r>
                    </a:p>
                    <a:p>
                      <a:pPr marL="319618" indent="-285750">
                        <a:lnSpc>
                          <a:spcPct val="115000"/>
                        </a:lnSpc>
                        <a:buClr>
                          <a:schemeClr val="dk1"/>
                        </a:buClr>
                        <a:buSzPts val="2800"/>
                        <a:buFont typeface="Arial" panose="020B0604020202020204" pitchFamily="34" charset="0"/>
                        <a:buChar char="•"/>
                      </a:pPr>
                      <a:r>
                        <a:rPr lang="en-US" sz="1800" dirty="0">
                          <a:solidFill>
                            <a:schemeClr val="dk1"/>
                          </a:solidFill>
                          <a:latin typeface="Google Sans Text"/>
                          <a:ea typeface="Google Sans Text"/>
                          <a:cs typeface="Google Sans Text"/>
                          <a:sym typeface="Google Sans Text"/>
                        </a:rPr>
                        <a:t>Other</a:t>
                      </a:r>
                    </a:p>
                    <a:p>
                      <a:pPr marL="285750" indent="-285750">
                        <a:buFont typeface="Arial" panose="020B0604020202020204" pitchFamily="34" charset="0"/>
                        <a:buChar char="•"/>
                      </a:pPr>
                      <a:endParaRPr lang="en-US" dirty="0"/>
                    </a:p>
                  </a:txBody>
                  <a:tcPr>
                    <a:solidFill>
                      <a:schemeClr val="bg1">
                        <a:lumMod val="95000"/>
                      </a:schemeClr>
                    </a:solidFill>
                  </a:tcPr>
                </a:tc>
                <a:extLst>
                  <a:ext uri="{0D108BD9-81ED-4DB2-BD59-A6C34878D82A}">
                    <a16:rowId xmlns:a16="http://schemas.microsoft.com/office/drawing/2014/main" val="2196527502"/>
                  </a:ext>
                </a:extLst>
              </a:tr>
            </a:tbl>
          </a:graphicData>
        </a:graphic>
      </p:graphicFrame>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900"/>
        <p:cNvGrpSpPr/>
        <p:nvPr/>
      </p:nvGrpSpPr>
      <p:grpSpPr>
        <a:xfrm>
          <a:off x="0" y="0"/>
          <a:ext cx="0" cy="0"/>
          <a:chOff x="0" y="0"/>
          <a:chExt cx="0" cy="0"/>
        </a:xfrm>
      </p:grpSpPr>
      <p:sp>
        <p:nvSpPr>
          <p:cNvPr id="902" name="Google Shape;902;p72"/>
          <p:cNvSpPr txBox="1">
            <a:spLocks noGrp="1"/>
          </p:cNvSpPr>
          <p:nvPr>
            <p:ph sz="half" idx="1"/>
          </p:nvPr>
        </p:nvSpPr>
        <p:spPr>
          <a:xfrm>
            <a:off x="1833454" y="1837944"/>
            <a:ext cx="3283978" cy="3657600"/>
          </a:xfrm>
          <a:prstGeom prst="rect">
            <a:avLst/>
          </a:prstGeom>
        </p:spPr>
        <p:txBody>
          <a:bodyPr spcFirstLastPara="1" wrap="square" lIns="0" tIns="0" rIns="0" bIns="0" anchor="t" anchorCtr="0">
            <a:noAutofit/>
          </a:bodyPr>
          <a:lstStyle/>
          <a:p>
            <a:pPr marL="0" indent="0">
              <a:buNone/>
            </a:pPr>
            <a:endParaRPr sz="2200" dirty="0"/>
          </a:p>
          <a:p>
            <a:pPr marL="243852" indent="-240465"/>
            <a:endParaRPr lang="en" sz="2200" dirty="0"/>
          </a:p>
          <a:p>
            <a:pPr marL="243852" indent="-240465"/>
            <a:r>
              <a:rPr lang="en" sz="2200" dirty="0"/>
              <a:t>Calculated from DEM</a:t>
            </a:r>
            <a:endParaRPr sz="2200" dirty="0"/>
          </a:p>
          <a:p>
            <a:pPr marL="701052" lvl="1" indent="-240465"/>
            <a:r>
              <a:rPr lang="en" sz="1800" dirty="0"/>
              <a:t>USGS 3DEP 10m</a:t>
            </a:r>
            <a:endParaRPr lang="en-US" sz="1800" dirty="0"/>
          </a:p>
          <a:p>
            <a:pPr marL="243852" indent="-240465"/>
            <a:r>
              <a:rPr lang="en-US" sz="2200" dirty="0"/>
              <a:t>Variables include:</a:t>
            </a:r>
          </a:p>
          <a:p>
            <a:pPr marL="1219261" lvl="1" indent="-423355"/>
            <a:r>
              <a:rPr lang="en" sz="1800" dirty="0"/>
              <a:t>Elevation</a:t>
            </a:r>
            <a:endParaRPr sz="1800" dirty="0"/>
          </a:p>
          <a:p>
            <a:pPr marL="1219261" lvl="1" indent="-423355"/>
            <a:r>
              <a:rPr lang="en" sz="1800" dirty="0"/>
              <a:t>Slope</a:t>
            </a:r>
            <a:endParaRPr sz="1800" dirty="0"/>
          </a:p>
          <a:p>
            <a:pPr marL="1219261" lvl="1" indent="-423355"/>
            <a:r>
              <a:rPr lang="en-US" sz="1800" dirty="0"/>
              <a:t>Aspect</a:t>
            </a:r>
            <a:endParaRPr sz="1800" dirty="0"/>
          </a:p>
          <a:p>
            <a:pPr marL="1219261" lvl="1" indent="-423355"/>
            <a:r>
              <a:rPr lang="en" sz="1800" dirty="0"/>
              <a:t>Topographic Position Indices</a:t>
            </a:r>
            <a:endParaRPr sz="1800" dirty="0"/>
          </a:p>
        </p:txBody>
      </p:sp>
      <p:sp>
        <p:nvSpPr>
          <p:cNvPr id="901" name="Google Shape;901;p72"/>
          <p:cNvSpPr txBox="1">
            <a:spLocks noGrp="1"/>
          </p:cNvSpPr>
          <p:nvPr>
            <p:ph type="title"/>
          </p:nvPr>
        </p:nvSpPr>
        <p:spPr>
          <a:prstGeom prst="rect">
            <a:avLst/>
          </a:prstGeom>
        </p:spPr>
        <p:txBody>
          <a:bodyPr spcFirstLastPara="1" wrap="square" lIns="0" tIns="0" rIns="121900" bIns="0" anchor="t" anchorCtr="0">
            <a:noAutofit/>
          </a:bodyPr>
          <a:lstStyle/>
          <a:p>
            <a:r>
              <a:rPr lang="en" dirty="0">
                <a:latin typeface="Helvetica" panose="020B0604020202020204" pitchFamily="34" charset="0"/>
                <a:cs typeface="Helvetica" panose="020B0604020202020204" pitchFamily="34" charset="0"/>
              </a:rPr>
              <a:t>LCMS Workflow</a:t>
            </a:r>
            <a:endParaRPr dirty="0">
              <a:latin typeface="Helvetica" panose="020B0604020202020204" pitchFamily="34" charset="0"/>
              <a:cs typeface="Helvetica" panose="020B0604020202020204" pitchFamily="34" charset="0"/>
            </a:endParaRPr>
          </a:p>
          <a:p>
            <a:r>
              <a:rPr lang="en" sz="2400" dirty="0">
                <a:latin typeface="Helvetica" panose="020B0604020202020204" pitchFamily="34" charset="0"/>
                <a:ea typeface="Google Sans"/>
                <a:cs typeface="Helvetica" panose="020B0604020202020204" pitchFamily="34" charset="0"/>
                <a:sym typeface="Google Sans"/>
              </a:rPr>
              <a:t>Terrain variables</a:t>
            </a:r>
            <a:endParaRPr sz="2400" dirty="0">
              <a:latin typeface="Helvetica" panose="020B0604020202020204" pitchFamily="34" charset="0"/>
              <a:ea typeface="Google Sans"/>
              <a:cs typeface="Helvetica" panose="020B0604020202020204" pitchFamily="34" charset="0"/>
              <a:sym typeface="Google Sans"/>
            </a:endParaRPr>
          </a:p>
        </p:txBody>
      </p:sp>
      <p:sp>
        <p:nvSpPr>
          <p:cNvPr id="906" name="Google Shape;906;p72"/>
          <p:cNvSpPr/>
          <p:nvPr/>
        </p:nvSpPr>
        <p:spPr>
          <a:xfrm>
            <a:off x="2507222" y="2050370"/>
            <a:ext cx="1448400" cy="603600"/>
          </a:xfrm>
          <a:prstGeom prst="roundRect">
            <a:avLst>
              <a:gd name="adj" fmla="val 16667"/>
            </a:avLst>
          </a:prstGeom>
          <a:solidFill>
            <a:srgbClr val="002060"/>
          </a:solidFill>
          <a:ln>
            <a:noFill/>
          </a:ln>
        </p:spPr>
        <p:txBody>
          <a:bodyPr spcFirstLastPara="1" wrap="square" lIns="0" tIns="0" rIns="0" bIns="0" anchor="ctr" anchorCtr="0">
            <a:noAutofit/>
          </a:bodyPr>
          <a:lstStyle/>
          <a:p>
            <a:pPr algn="ctr"/>
            <a:r>
              <a:rPr lang="en"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rPr>
              <a:t>Terrain variables</a:t>
            </a:r>
            <a:endParaRPr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endParaRPr>
          </a:p>
        </p:txBody>
      </p:sp>
      <p:pic>
        <p:nvPicPr>
          <p:cNvPr id="3" name="Picture 2" descr="Screenshot of Google Earth Engine Slope data">
            <a:extLst>
              <a:ext uri="{FF2B5EF4-FFF2-40B4-BE49-F238E27FC236}">
                <a16:creationId xmlns:a16="http://schemas.microsoft.com/office/drawing/2014/main" id="{1A8BA409-B4CD-8DF7-879F-5A6FD2796C65}"/>
              </a:ext>
            </a:extLst>
          </p:cNvPr>
          <p:cNvPicPr>
            <a:picLocks noChangeAspect="1"/>
          </p:cNvPicPr>
          <p:nvPr/>
        </p:nvPicPr>
        <p:blipFill>
          <a:blip r:embed="rId3"/>
          <a:stretch>
            <a:fillRect/>
          </a:stretch>
        </p:blipFill>
        <p:spPr>
          <a:xfrm>
            <a:off x="5240489" y="1837943"/>
            <a:ext cx="6951512" cy="3553863"/>
          </a:xfrm>
          <a:prstGeom prst="rect">
            <a:avLst/>
          </a:prstGeo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Shape 911"/>
        <p:cNvGrpSpPr/>
        <p:nvPr/>
      </p:nvGrpSpPr>
      <p:grpSpPr>
        <a:xfrm>
          <a:off x="0" y="0"/>
          <a:ext cx="0" cy="0"/>
          <a:chOff x="0" y="0"/>
          <a:chExt cx="0" cy="0"/>
        </a:xfrm>
      </p:grpSpPr>
      <p:pic>
        <p:nvPicPr>
          <p:cNvPr id="915" name="Google Shape;915;p73"/>
          <p:cNvPicPr preferRelativeResize="0"/>
          <p:nvPr/>
        </p:nvPicPr>
        <p:blipFill>
          <a:blip r:embed="rId3">
            <a:alphaModFix/>
          </a:blip>
          <a:stretch>
            <a:fillRect/>
          </a:stretch>
        </p:blipFill>
        <p:spPr>
          <a:xfrm>
            <a:off x="5112909" y="805561"/>
            <a:ext cx="4485423" cy="2242712"/>
          </a:xfrm>
          <a:prstGeom prst="rect">
            <a:avLst/>
          </a:prstGeom>
          <a:noFill/>
          <a:ln>
            <a:noFill/>
          </a:ln>
        </p:spPr>
      </p:pic>
      <p:sp>
        <p:nvSpPr>
          <p:cNvPr id="913" name="Google Shape;913;p73"/>
          <p:cNvSpPr txBox="1">
            <a:spLocks noGrp="1"/>
          </p:cNvSpPr>
          <p:nvPr>
            <p:ph sz="half" idx="1"/>
          </p:nvPr>
        </p:nvSpPr>
        <p:spPr>
          <a:xfrm>
            <a:off x="1833454" y="1837944"/>
            <a:ext cx="3175520" cy="3657600"/>
          </a:xfrm>
          <a:prstGeom prst="rect">
            <a:avLst/>
          </a:prstGeom>
        </p:spPr>
        <p:txBody>
          <a:bodyPr spcFirstLastPara="1" wrap="square" lIns="0" tIns="0" rIns="0" bIns="0" anchor="t" anchorCtr="0">
            <a:noAutofit/>
          </a:bodyPr>
          <a:lstStyle/>
          <a:p>
            <a:pPr marL="0" indent="0">
              <a:buNone/>
            </a:pPr>
            <a:endParaRPr sz="2000" dirty="0"/>
          </a:p>
          <a:p>
            <a:pPr marL="243852" indent="-240465"/>
            <a:endParaRPr lang="en" sz="2000" dirty="0"/>
          </a:p>
          <a:p>
            <a:pPr marL="243852" indent="-240465"/>
            <a:r>
              <a:rPr lang="en" sz="2000" dirty="0"/>
              <a:t>Random Forest model</a:t>
            </a:r>
            <a:endParaRPr sz="2000" dirty="0"/>
          </a:p>
          <a:p>
            <a:pPr marL="243852" indent="-240465"/>
            <a:r>
              <a:rPr lang="en" sz="2000" dirty="0"/>
              <a:t>“Ensemble model” because of the suite of predictor variables</a:t>
            </a:r>
            <a:endParaRPr sz="2000" dirty="0"/>
          </a:p>
          <a:p>
            <a:pPr marL="243852" indent="-240465"/>
            <a:r>
              <a:rPr lang="en" sz="2000" dirty="0"/>
              <a:t>Composed of many Classification and Regression Tree (CART) models</a:t>
            </a:r>
            <a:endParaRPr sz="2000" dirty="0"/>
          </a:p>
          <a:p>
            <a:pPr marL="243852" indent="-240465"/>
            <a:r>
              <a:rPr lang="en" sz="2000" dirty="0"/>
              <a:t>Output: probability that a pixel belongs to a certain class</a:t>
            </a:r>
            <a:endParaRPr sz="2000" dirty="0"/>
          </a:p>
          <a:p>
            <a:pPr marL="0" indent="0">
              <a:buNone/>
            </a:pPr>
            <a:endParaRPr sz="2000" dirty="0"/>
          </a:p>
        </p:txBody>
      </p:sp>
      <p:sp>
        <p:nvSpPr>
          <p:cNvPr id="912" name="Google Shape;912;p73"/>
          <p:cNvSpPr txBox="1">
            <a:spLocks noGrp="1"/>
          </p:cNvSpPr>
          <p:nvPr>
            <p:ph type="title"/>
          </p:nvPr>
        </p:nvSpPr>
        <p:spPr>
          <a:prstGeom prst="rect">
            <a:avLst/>
          </a:prstGeom>
        </p:spPr>
        <p:txBody>
          <a:bodyPr spcFirstLastPara="1" wrap="square" lIns="0" tIns="0" rIns="121900" bIns="0" anchor="t" anchorCtr="0">
            <a:noAutofit/>
          </a:bodyPr>
          <a:lstStyle/>
          <a:p>
            <a:r>
              <a:rPr lang="en" dirty="0">
                <a:latin typeface="Helvetica" panose="020B0604020202020204" pitchFamily="34" charset="0"/>
                <a:cs typeface="Helvetica" panose="020B0604020202020204" pitchFamily="34" charset="0"/>
              </a:rPr>
              <a:t>LCMS Workflow</a:t>
            </a:r>
            <a:endParaRPr dirty="0">
              <a:latin typeface="Helvetica" panose="020B0604020202020204" pitchFamily="34" charset="0"/>
              <a:cs typeface="Helvetica" panose="020B0604020202020204" pitchFamily="34" charset="0"/>
            </a:endParaRPr>
          </a:p>
          <a:p>
            <a:r>
              <a:rPr lang="en" sz="2400" dirty="0">
                <a:latin typeface="Helvetica" panose="020B0604020202020204" pitchFamily="34" charset="0"/>
                <a:ea typeface="Google Sans"/>
                <a:cs typeface="Helvetica" panose="020B0604020202020204" pitchFamily="34" charset="0"/>
                <a:sym typeface="Google Sans"/>
              </a:rPr>
              <a:t>Statistical models</a:t>
            </a:r>
            <a:endParaRPr sz="2400" dirty="0">
              <a:latin typeface="Helvetica" panose="020B0604020202020204" pitchFamily="34" charset="0"/>
              <a:ea typeface="Google Sans"/>
              <a:cs typeface="Helvetica" panose="020B0604020202020204" pitchFamily="34" charset="0"/>
              <a:sym typeface="Google Sans"/>
            </a:endParaRPr>
          </a:p>
        </p:txBody>
      </p:sp>
      <p:pic>
        <p:nvPicPr>
          <p:cNvPr id="914" name="Google Shape;914;p73"/>
          <p:cNvPicPr preferRelativeResize="0"/>
          <p:nvPr/>
        </p:nvPicPr>
        <p:blipFill rotWithShape="1">
          <a:blip r:embed="rId4">
            <a:alphaModFix/>
          </a:blip>
          <a:srcRect/>
          <a:stretch/>
        </p:blipFill>
        <p:spPr>
          <a:xfrm>
            <a:off x="9944784" y="1437572"/>
            <a:ext cx="1561361" cy="1561361"/>
          </a:xfrm>
          <a:prstGeom prst="rect">
            <a:avLst/>
          </a:prstGeom>
          <a:noFill/>
          <a:ln>
            <a:noFill/>
          </a:ln>
          <a:effectLst>
            <a:outerShdw dist="9525" dir="660000" algn="bl" rotWithShape="0">
              <a:srgbClr val="000000">
                <a:alpha val="37000"/>
              </a:srgbClr>
            </a:outerShdw>
          </a:effectLst>
        </p:spPr>
      </p:pic>
      <p:grpSp>
        <p:nvGrpSpPr>
          <p:cNvPr id="916" name="Google Shape;916;p73"/>
          <p:cNvGrpSpPr/>
          <p:nvPr/>
        </p:nvGrpSpPr>
        <p:grpSpPr>
          <a:xfrm>
            <a:off x="5021398" y="3474734"/>
            <a:ext cx="6879469" cy="2775863"/>
            <a:chOff x="10485372" y="6420275"/>
            <a:chExt cx="5779772" cy="2332266"/>
          </a:xfrm>
        </p:grpSpPr>
        <p:pic>
          <p:nvPicPr>
            <p:cNvPr id="917" name="Google Shape;917;p73"/>
            <p:cNvPicPr preferRelativeResize="0"/>
            <p:nvPr/>
          </p:nvPicPr>
          <p:blipFill rotWithShape="1">
            <a:blip r:embed="rId5">
              <a:alphaModFix/>
            </a:blip>
            <a:srcRect/>
            <a:stretch/>
          </p:blipFill>
          <p:spPr>
            <a:xfrm>
              <a:off x="10485372" y="6420275"/>
              <a:ext cx="2836775" cy="1735073"/>
            </a:xfrm>
            <a:prstGeom prst="rect">
              <a:avLst/>
            </a:prstGeom>
            <a:noFill/>
            <a:ln w="38100" cap="sq" cmpd="sng">
              <a:solidFill>
                <a:srgbClr val="00B050"/>
              </a:solidFill>
              <a:prstDash val="solid"/>
              <a:miter lim="800000"/>
              <a:headEnd type="none" w="sm" len="sm"/>
              <a:tailEnd type="none" w="sm" len="sm"/>
            </a:ln>
            <a:effectLst>
              <a:outerShdw blurRad="50800" dist="38100" dir="2700000" algn="tl" rotWithShape="0">
                <a:srgbClr val="000000">
                  <a:alpha val="42750"/>
                </a:srgbClr>
              </a:outerShdw>
            </a:effectLst>
          </p:spPr>
        </p:pic>
        <p:pic>
          <p:nvPicPr>
            <p:cNvPr id="918" name="Google Shape;918;p73"/>
            <p:cNvPicPr preferRelativeResize="0"/>
            <p:nvPr/>
          </p:nvPicPr>
          <p:blipFill rotWithShape="1">
            <a:blip r:embed="rId6">
              <a:alphaModFix/>
            </a:blip>
            <a:srcRect/>
            <a:stretch/>
          </p:blipFill>
          <p:spPr>
            <a:xfrm>
              <a:off x="13416820" y="6420275"/>
              <a:ext cx="2848323" cy="1735073"/>
            </a:xfrm>
            <a:prstGeom prst="rect">
              <a:avLst/>
            </a:prstGeom>
            <a:noFill/>
            <a:ln w="38100" cap="sq" cmpd="sng">
              <a:solidFill>
                <a:schemeClr val="accent1"/>
              </a:solidFill>
              <a:prstDash val="solid"/>
              <a:miter lim="800000"/>
              <a:headEnd type="none" w="sm" len="sm"/>
              <a:tailEnd type="none" w="sm" len="sm"/>
            </a:ln>
            <a:effectLst>
              <a:outerShdw blurRad="50800" dist="38100" dir="2700000" algn="tl" rotWithShape="0">
                <a:srgbClr val="000000">
                  <a:alpha val="42750"/>
                </a:srgbClr>
              </a:outerShdw>
            </a:effectLst>
          </p:spPr>
        </p:pic>
        <p:sp>
          <p:nvSpPr>
            <p:cNvPr id="919" name="Google Shape;919;p73"/>
            <p:cNvSpPr/>
            <p:nvPr/>
          </p:nvSpPr>
          <p:spPr>
            <a:xfrm>
              <a:off x="14141988" y="8290839"/>
              <a:ext cx="1398000" cy="461700"/>
            </a:xfrm>
            <a:prstGeom prst="rect">
              <a:avLst/>
            </a:prstGeom>
            <a:solidFill>
              <a:srgbClr val="FFFFFF">
                <a:alpha val="89800"/>
              </a:srgbClr>
            </a:solidFill>
            <a:ln>
              <a:noFill/>
            </a:ln>
          </p:spPr>
          <p:txBody>
            <a:bodyPr spcFirstLastPara="1" wrap="square" lIns="60950" tIns="30467" rIns="60950" bIns="30467" anchor="t" anchorCtr="0">
              <a:noAutofit/>
            </a:bodyPr>
            <a:lstStyle/>
            <a:p>
              <a:pPr algn="ctr"/>
              <a:r>
                <a:rPr lang="en" sz="2667">
                  <a:solidFill>
                    <a:schemeClr val="accent1"/>
                  </a:solidFill>
                  <a:latin typeface="Google Sans Medium"/>
                  <a:ea typeface="Google Sans Medium"/>
                  <a:cs typeface="Google Sans Medium"/>
                  <a:sym typeface="Google Sans Medium"/>
                </a:rPr>
                <a:t>No Loss</a:t>
              </a:r>
              <a:endParaRPr sz="2667">
                <a:solidFill>
                  <a:schemeClr val="accent1"/>
                </a:solidFill>
                <a:latin typeface="Google Sans Medium"/>
                <a:ea typeface="Google Sans Medium"/>
                <a:cs typeface="Google Sans Medium"/>
                <a:sym typeface="Google Sans Medium"/>
              </a:endParaRPr>
            </a:p>
          </p:txBody>
        </p:sp>
        <p:sp>
          <p:nvSpPr>
            <p:cNvPr id="920" name="Google Shape;920;p73"/>
            <p:cNvSpPr/>
            <p:nvPr/>
          </p:nvSpPr>
          <p:spPr>
            <a:xfrm>
              <a:off x="11521525" y="8290841"/>
              <a:ext cx="902700" cy="461700"/>
            </a:xfrm>
            <a:prstGeom prst="rect">
              <a:avLst/>
            </a:prstGeom>
            <a:solidFill>
              <a:srgbClr val="FFFFFF">
                <a:alpha val="89800"/>
              </a:srgbClr>
            </a:solidFill>
            <a:ln>
              <a:noFill/>
            </a:ln>
          </p:spPr>
          <p:txBody>
            <a:bodyPr spcFirstLastPara="1" wrap="square" lIns="60950" tIns="30467" rIns="60950" bIns="30467" anchor="t" anchorCtr="0">
              <a:noAutofit/>
            </a:bodyPr>
            <a:lstStyle/>
            <a:p>
              <a:pPr algn="ctr"/>
              <a:r>
                <a:rPr lang="en" sz="2667" dirty="0">
                  <a:solidFill>
                    <a:srgbClr val="00B050"/>
                  </a:solidFill>
                  <a:latin typeface="Google Sans Medium"/>
                  <a:ea typeface="Google Sans Medium"/>
                  <a:cs typeface="Google Sans Medium"/>
                  <a:sym typeface="Google Sans Medium"/>
                </a:rPr>
                <a:t>Loss</a:t>
              </a:r>
              <a:endParaRPr sz="2667" dirty="0">
                <a:solidFill>
                  <a:srgbClr val="00B050"/>
                </a:solidFill>
                <a:latin typeface="Google Sans Medium"/>
                <a:ea typeface="Google Sans Medium"/>
                <a:cs typeface="Google Sans Medium"/>
                <a:sym typeface="Google Sans Medium"/>
              </a:endParaRPr>
            </a:p>
          </p:txBody>
        </p:sp>
      </p:grpSp>
      <p:sp>
        <p:nvSpPr>
          <p:cNvPr id="924" name="Google Shape;924;p73"/>
          <p:cNvSpPr/>
          <p:nvPr/>
        </p:nvSpPr>
        <p:spPr>
          <a:xfrm>
            <a:off x="2593668" y="1990548"/>
            <a:ext cx="1175400" cy="711200"/>
          </a:xfrm>
          <a:prstGeom prst="roundRect">
            <a:avLst>
              <a:gd name="adj" fmla="val 16667"/>
            </a:avLst>
          </a:prstGeom>
          <a:solidFill>
            <a:srgbClr val="C00000"/>
          </a:solidFill>
          <a:ln>
            <a:noFill/>
          </a:ln>
        </p:spPr>
        <p:txBody>
          <a:bodyPr spcFirstLastPara="1" wrap="square" lIns="0" tIns="0" rIns="0" bIns="0" anchor="ctr" anchorCtr="0">
            <a:noAutofit/>
          </a:bodyPr>
          <a:lstStyle/>
          <a:p>
            <a:pPr algn="ctr"/>
            <a:r>
              <a:rPr lang="en" sz="1400" b="1">
                <a:solidFill>
                  <a:srgbClr val="FFFFFF"/>
                </a:solidFill>
                <a:latin typeface="Helvetica" panose="020B0604020202020204" pitchFamily="34" charset="0"/>
                <a:ea typeface="Google Sans Text Medium"/>
                <a:cs typeface="Helvetica" panose="020B0604020202020204" pitchFamily="34" charset="0"/>
                <a:sym typeface="Google Sans Text Medium"/>
              </a:rPr>
              <a:t>statistical models</a:t>
            </a:r>
            <a:endParaRPr sz="1400" b="1">
              <a:solidFill>
                <a:srgbClr val="FFFFFF"/>
              </a:solidFill>
              <a:latin typeface="Helvetica" panose="020B0604020202020204" pitchFamily="34" charset="0"/>
              <a:ea typeface="Google Sans Text Medium"/>
              <a:cs typeface="Helvetica" panose="020B0604020202020204" pitchFamily="34" charset="0"/>
              <a:sym typeface="Google Sans Text Medium"/>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911"/>
        <p:cNvGrpSpPr/>
        <p:nvPr/>
      </p:nvGrpSpPr>
      <p:grpSpPr>
        <a:xfrm>
          <a:off x="0" y="0"/>
          <a:ext cx="0" cy="0"/>
          <a:chOff x="0" y="0"/>
          <a:chExt cx="0" cy="0"/>
        </a:xfrm>
      </p:grpSpPr>
      <p:pic>
        <p:nvPicPr>
          <p:cNvPr id="5" name="Picture 4" descr="one picture of a forested plot that has experienced harvest, labeled &quot;loss&quot;. one picture of a forested plot that has not experienced harvest, labeled &quot;no loss&quot;">
            <a:extLst>
              <a:ext uri="{FF2B5EF4-FFF2-40B4-BE49-F238E27FC236}">
                <a16:creationId xmlns:a16="http://schemas.microsoft.com/office/drawing/2014/main" id="{25784610-C187-0813-615A-66F87FA3AE27}"/>
              </a:ext>
            </a:extLst>
          </p:cNvPr>
          <p:cNvPicPr>
            <a:picLocks noChangeAspect="1"/>
          </p:cNvPicPr>
          <p:nvPr/>
        </p:nvPicPr>
        <p:blipFill>
          <a:blip r:embed="rId3"/>
          <a:stretch>
            <a:fillRect/>
          </a:stretch>
        </p:blipFill>
        <p:spPr>
          <a:xfrm>
            <a:off x="5112909" y="3328961"/>
            <a:ext cx="7030431" cy="2857899"/>
          </a:xfrm>
          <a:prstGeom prst="rect">
            <a:avLst/>
          </a:prstGeom>
        </p:spPr>
      </p:pic>
      <p:pic>
        <p:nvPicPr>
          <p:cNvPr id="915" name="Google Shape;915;p73"/>
          <p:cNvPicPr preferRelativeResize="0"/>
          <p:nvPr/>
        </p:nvPicPr>
        <p:blipFill>
          <a:blip r:embed="rId4">
            <a:alphaModFix/>
          </a:blip>
          <a:stretch>
            <a:fillRect/>
          </a:stretch>
        </p:blipFill>
        <p:spPr>
          <a:xfrm>
            <a:off x="5112909" y="805561"/>
            <a:ext cx="4485423" cy="2242712"/>
          </a:xfrm>
          <a:prstGeom prst="rect">
            <a:avLst/>
          </a:prstGeom>
          <a:noFill/>
          <a:ln>
            <a:noFill/>
          </a:ln>
        </p:spPr>
      </p:pic>
      <p:sp>
        <p:nvSpPr>
          <p:cNvPr id="913" name="Google Shape;913;p73"/>
          <p:cNvSpPr txBox="1">
            <a:spLocks noGrp="1"/>
          </p:cNvSpPr>
          <p:nvPr>
            <p:ph sz="half" idx="1"/>
          </p:nvPr>
        </p:nvSpPr>
        <p:spPr>
          <a:xfrm>
            <a:off x="1833454" y="1837944"/>
            <a:ext cx="3175520" cy="3657600"/>
          </a:xfrm>
          <a:prstGeom prst="rect">
            <a:avLst/>
          </a:prstGeom>
        </p:spPr>
        <p:txBody>
          <a:bodyPr spcFirstLastPara="1" wrap="square" lIns="0" tIns="0" rIns="0" bIns="0" anchor="t" anchorCtr="0">
            <a:noAutofit/>
          </a:bodyPr>
          <a:lstStyle/>
          <a:p>
            <a:pPr marL="0" indent="0">
              <a:buNone/>
            </a:pPr>
            <a:endParaRPr sz="2000" dirty="0"/>
          </a:p>
          <a:p>
            <a:pPr marL="243852" indent="-240465"/>
            <a:endParaRPr lang="en" sz="2000" dirty="0"/>
          </a:p>
          <a:p>
            <a:pPr marL="243852" indent="-240465"/>
            <a:r>
              <a:rPr lang="en" sz="2000" dirty="0"/>
              <a:t>Random Forest model</a:t>
            </a:r>
            <a:endParaRPr sz="2000" dirty="0"/>
          </a:p>
          <a:p>
            <a:pPr marL="243852" indent="-240465"/>
            <a:r>
              <a:rPr lang="en" sz="2000" dirty="0"/>
              <a:t>“Ensemble model” because of the suite of predictor variables</a:t>
            </a:r>
            <a:endParaRPr sz="2000" dirty="0"/>
          </a:p>
          <a:p>
            <a:pPr marL="243852" indent="-240465"/>
            <a:r>
              <a:rPr lang="en" sz="2000" dirty="0"/>
              <a:t>Composed of many Classification and Regression Tree (CART) models</a:t>
            </a:r>
            <a:endParaRPr sz="2000" dirty="0"/>
          </a:p>
          <a:p>
            <a:pPr marL="243852" indent="-240465"/>
            <a:r>
              <a:rPr lang="en" sz="2000" dirty="0"/>
              <a:t>Output: probability that a pixel belongs to a certain class</a:t>
            </a:r>
            <a:endParaRPr sz="2000" dirty="0"/>
          </a:p>
          <a:p>
            <a:pPr marL="0" indent="0">
              <a:buNone/>
            </a:pPr>
            <a:endParaRPr sz="2000" dirty="0"/>
          </a:p>
        </p:txBody>
      </p:sp>
      <p:sp>
        <p:nvSpPr>
          <p:cNvPr id="912" name="Google Shape;912;p73"/>
          <p:cNvSpPr txBox="1">
            <a:spLocks noGrp="1"/>
          </p:cNvSpPr>
          <p:nvPr>
            <p:ph type="title"/>
          </p:nvPr>
        </p:nvSpPr>
        <p:spPr>
          <a:prstGeom prst="rect">
            <a:avLst/>
          </a:prstGeom>
        </p:spPr>
        <p:txBody>
          <a:bodyPr spcFirstLastPara="1" wrap="square" lIns="0" tIns="0" rIns="121900" bIns="0" anchor="t" anchorCtr="0">
            <a:noAutofit/>
          </a:bodyPr>
          <a:lstStyle/>
          <a:p>
            <a:r>
              <a:rPr lang="en" dirty="0">
                <a:latin typeface="Helvetica" panose="020B0604020202020204" pitchFamily="34" charset="0"/>
                <a:cs typeface="Helvetica" panose="020B0604020202020204" pitchFamily="34" charset="0"/>
              </a:rPr>
              <a:t>LCMS Workflow</a:t>
            </a:r>
            <a:endParaRPr dirty="0">
              <a:latin typeface="Helvetica" panose="020B0604020202020204" pitchFamily="34" charset="0"/>
              <a:cs typeface="Helvetica" panose="020B0604020202020204" pitchFamily="34" charset="0"/>
            </a:endParaRPr>
          </a:p>
          <a:p>
            <a:r>
              <a:rPr lang="en" sz="2400" dirty="0">
                <a:latin typeface="Helvetica" panose="020B0604020202020204" pitchFamily="34" charset="0"/>
                <a:ea typeface="Google Sans"/>
                <a:cs typeface="Helvetica" panose="020B0604020202020204" pitchFamily="34" charset="0"/>
                <a:sym typeface="Google Sans"/>
              </a:rPr>
              <a:t>Statistical models</a:t>
            </a:r>
            <a:endParaRPr sz="2400" dirty="0">
              <a:latin typeface="Helvetica" panose="020B0604020202020204" pitchFamily="34" charset="0"/>
              <a:ea typeface="Google Sans"/>
              <a:cs typeface="Helvetica" panose="020B0604020202020204" pitchFamily="34" charset="0"/>
              <a:sym typeface="Google Sans"/>
            </a:endParaRPr>
          </a:p>
        </p:txBody>
      </p:sp>
      <p:pic>
        <p:nvPicPr>
          <p:cNvPr id="914" name="Google Shape;914;p73"/>
          <p:cNvPicPr preferRelativeResize="0"/>
          <p:nvPr/>
        </p:nvPicPr>
        <p:blipFill rotWithShape="1">
          <a:blip r:embed="rId5">
            <a:alphaModFix/>
          </a:blip>
          <a:srcRect/>
          <a:stretch/>
        </p:blipFill>
        <p:spPr>
          <a:xfrm>
            <a:off x="9944784" y="1437572"/>
            <a:ext cx="1561361" cy="1561361"/>
          </a:xfrm>
          <a:prstGeom prst="rect">
            <a:avLst/>
          </a:prstGeom>
          <a:noFill/>
          <a:ln>
            <a:noFill/>
          </a:ln>
          <a:effectLst>
            <a:outerShdw dist="9525" dir="660000" algn="bl" rotWithShape="0">
              <a:srgbClr val="000000">
                <a:alpha val="37000"/>
              </a:srgbClr>
            </a:outerShdw>
          </a:effectLst>
        </p:spPr>
      </p:pic>
      <p:sp>
        <p:nvSpPr>
          <p:cNvPr id="924" name="Google Shape;924;p73"/>
          <p:cNvSpPr/>
          <p:nvPr/>
        </p:nvSpPr>
        <p:spPr>
          <a:xfrm>
            <a:off x="2593668" y="1990548"/>
            <a:ext cx="1175400" cy="711200"/>
          </a:xfrm>
          <a:prstGeom prst="roundRect">
            <a:avLst>
              <a:gd name="adj" fmla="val 16667"/>
            </a:avLst>
          </a:prstGeom>
          <a:solidFill>
            <a:srgbClr val="C00000"/>
          </a:solidFill>
          <a:ln>
            <a:noFill/>
          </a:ln>
        </p:spPr>
        <p:txBody>
          <a:bodyPr spcFirstLastPara="1" wrap="square" lIns="0" tIns="0" rIns="0" bIns="0" anchor="ctr" anchorCtr="0">
            <a:noAutofit/>
          </a:bodyPr>
          <a:lstStyle/>
          <a:p>
            <a:pPr algn="ctr"/>
            <a:r>
              <a:rPr lang="en" sz="1400" b="1">
                <a:solidFill>
                  <a:srgbClr val="FFFFFF"/>
                </a:solidFill>
                <a:latin typeface="Helvetica" panose="020B0604020202020204" pitchFamily="34" charset="0"/>
                <a:ea typeface="Google Sans Text Medium"/>
                <a:cs typeface="Helvetica" panose="020B0604020202020204" pitchFamily="34" charset="0"/>
                <a:sym typeface="Google Sans Text Medium"/>
              </a:rPr>
              <a:t>statistical models</a:t>
            </a:r>
            <a:endParaRPr sz="1400" b="1">
              <a:solidFill>
                <a:srgbClr val="FFFFFF"/>
              </a:solidFill>
              <a:latin typeface="Helvetica" panose="020B0604020202020204" pitchFamily="34" charset="0"/>
              <a:ea typeface="Google Sans Text Medium"/>
              <a:cs typeface="Helvetica" panose="020B0604020202020204" pitchFamily="34" charset="0"/>
              <a:sym typeface="Google Sans Text Medium"/>
            </a:endParaRPr>
          </a:p>
        </p:txBody>
      </p:sp>
      <p:pic>
        <p:nvPicPr>
          <p:cNvPr id="3" name="Picture 2" descr="example of a single classification tree">
            <a:extLst>
              <a:ext uri="{FF2B5EF4-FFF2-40B4-BE49-F238E27FC236}">
                <a16:creationId xmlns:a16="http://schemas.microsoft.com/office/drawing/2014/main" id="{9B5D9ABD-C974-ABAA-713F-270AF93FFA94}"/>
              </a:ext>
            </a:extLst>
          </p:cNvPr>
          <p:cNvPicPr>
            <a:picLocks noChangeAspect="1"/>
          </p:cNvPicPr>
          <p:nvPr/>
        </p:nvPicPr>
        <p:blipFill rotWithShape="1">
          <a:blip r:embed="rId6"/>
          <a:srcRect b="8781"/>
          <a:stretch/>
        </p:blipFill>
        <p:spPr>
          <a:xfrm>
            <a:off x="5358806" y="758290"/>
            <a:ext cx="6471574" cy="2394485"/>
          </a:xfrm>
          <a:prstGeom prst="rect">
            <a:avLst/>
          </a:prstGeom>
        </p:spPr>
      </p:pic>
    </p:spTree>
    <p:extLst>
      <p:ext uri="{BB962C8B-B14F-4D97-AF65-F5344CB8AC3E}">
        <p14:creationId xmlns:p14="http://schemas.microsoft.com/office/powerpoint/2010/main" val="4861880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Shape 929"/>
        <p:cNvGrpSpPr/>
        <p:nvPr/>
      </p:nvGrpSpPr>
      <p:grpSpPr>
        <a:xfrm>
          <a:off x="0" y="0"/>
          <a:ext cx="0" cy="0"/>
          <a:chOff x="0" y="0"/>
          <a:chExt cx="0" cy="0"/>
        </a:xfrm>
      </p:grpSpPr>
      <p:sp>
        <p:nvSpPr>
          <p:cNvPr id="930" name="Google Shape;930;p74"/>
          <p:cNvSpPr txBox="1">
            <a:spLocks noGrp="1"/>
          </p:cNvSpPr>
          <p:nvPr>
            <p:ph type="title"/>
          </p:nvPr>
        </p:nvSpPr>
        <p:spPr>
          <a:prstGeom prst="rect">
            <a:avLst/>
          </a:prstGeom>
        </p:spPr>
        <p:txBody>
          <a:bodyPr spcFirstLastPara="1" wrap="square" lIns="0" tIns="0" rIns="121900" bIns="0" anchor="t" anchorCtr="0">
            <a:noAutofit/>
          </a:bodyPr>
          <a:lstStyle/>
          <a:p>
            <a:r>
              <a:rPr lang="en" dirty="0">
                <a:latin typeface="Helvetica" panose="020B0604020202020204" pitchFamily="34" charset="0"/>
                <a:cs typeface="Helvetica" panose="020B0604020202020204" pitchFamily="34" charset="0"/>
              </a:rPr>
              <a:t>LCMS Workflow</a:t>
            </a:r>
            <a:endParaRPr dirty="0">
              <a:latin typeface="Helvetica" panose="020B0604020202020204" pitchFamily="34" charset="0"/>
              <a:cs typeface="Helvetica" panose="020B0604020202020204" pitchFamily="34" charset="0"/>
            </a:endParaRPr>
          </a:p>
          <a:p>
            <a:r>
              <a:rPr lang="en" sz="2400" dirty="0">
                <a:latin typeface="Helvetica" panose="020B0604020202020204" pitchFamily="34" charset="0"/>
                <a:ea typeface="Google Sans"/>
                <a:cs typeface="Helvetica" panose="020B0604020202020204" pitchFamily="34" charset="0"/>
                <a:sym typeface="Google Sans"/>
              </a:rPr>
              <a:t>Statistical models</a:t>
            </a:r>
            <a:endParaRPr sz="2400" dirty="0">
              <a:latin typeface="Helvetica" panose="020B0604020202020204" pitchFamily="34" charset="0"/>
              <a:ea typeface="Google Sans"/>
              <a:cs typeface="Helvetica" panose="020B0604020202020204" pitchFamily="34" charset="0"/>
              <a:sym typeface="Google Sans"/>
            </a:endParaRPr>
          </a:p>
        </p:txBody>
      </p:sp>
      <p:sp>
        <p:nvSpPr>
          <p:cNvPr id="932" name="Google Shape;932;p74"/>
          <p:cNvSpPr/>
          <p:nvPr/>
        </p:nvSpPr>
        <p:spPr>
          <a:xfrm>
            <a:off x="9604742" y="2646053"/>
            <a:ext cx="1074400" cy="263600"/>
          </a:xfrm>
          <a:prstGeom prst="rect">
            <a:avLst/>
          </a:prstGeom>
          <a:solidFill>
            <a:srgbClr val="FFFFFF">
              <a:alpha val="89800"/>
            </a:srgbClr>
          </a:solidFill>
          <a:ln>
            <a:noFill/>
          </a:ln>
        </p:spPr>
        <p:txBody>
          <a:bodyPr spcFirstLastPara="1" wrap="square" lIns="60950" tIns="30467" rIns="60950" bIns="30467" anchor="t" anchorCtr="0">
            <a:noAutofit/>
          </a:bodyPr>
          <a:lstStyle/>
          <a:p>
            <a:pPr algn="ctr"/>
            <a:r>
              <a:rPr lang="en" sz="1867" b="1">
                <a:solidFill>
                  <a:srgbClr val="BF9000"/>
                </a:solidFill>
                <a:latin typeface="Google Sans"/>
                <a:ea typeface="Google Sans"/>
                <a:cs typeface="Google Sans"/>
                <a:sym typeface="Google Sans"/>
              </a:rPr>
              <a:t>Crop</a:t>
            </a:r>
            <a:endParaRPr sz="1867" b="1">
              <a:solidFill>
                <a:srgbClr val="BF9000"/>
              </a:solidFill>
              <a:latin typeface="Google Sans"/>
              <a:ea typeface="Google Sans"/>
              <a:cs typeface="Google Sans"/>
              <a:sym typeface="Google Sans"/>
            </a:endParaRPr>
          </a:p>
        </p:txBody>
      </p:sp>
      <p:sp>
        <p:nvSpPr>
          <p:cNvPr id="933" name="Google Shape;933;p74"/>
          <p:cNvSpPr/>
          <p:nvPr/>
        </p:nvSpPr>
        <p:spPr>
          <a:xfrm>
            <a:off x="5853600" y="2646057"/>
            <a:ext cx="892600" cy="263600"/>
          </a:xfrm>
          <a:prstGeom prst="rect">
            <a:avLst/>
          </a:prstGeom>
          <a:solidFill>
            <a:srgbClr val="FFFFFF">
              <a:alpha val="89800"/>
            </a:srgbClr>
          </a:solidFill>
          <a:ln>
            <a:noFill/>
          </a:ln>
        </p:spPr>
        <p:txBody>
          <a:bodyPr spcFirstLastPara="1" wrap="square" lIns="60950" tIns="30467" rIns="60950" bIns="30467" anchor="t" anchorCtr="0">
            <a:noAutofit/>
          </a:bodyPr>
          <a:lstStyle/>
          <a:p>
            <a:pPr algn="ctr"/>
            <a:r>
              <a:rPr lang="en" sz="1867" b="1">
                <a:solidFill>
                  <a:srgbClr val="38761D"/>
                </a:solidFill>
                <a:latin typeface="Google Sans"/>
                <a:ea typeface="Google Sans"/>
                <a:cs typeface="Google Sans"/>
                <a:sym typeface="Google Sans"/>
              </a:rPr>
              <a:t>Grass</a:t>
            </a:r>
            <a:endParaRPr sz="1867" b="1">
              <a:solidFill>
                <a:srgbClr val="38761D"/>
              </a:solidFill>
              <a:latin typeface="Google Sans"/>
              <a:ea typeface="Google Sans"/>
              <a:cs typeface="Google Sans"/>
              <a:sym typeface="Google Sans"/>
            </a:endParaRPr>
          </a:p>
        </p:txBody>
      </p:sp>
      <p:sp>
        <p:nvSpPr>
          <p:cNvPr id="934" name="Google Shape;934;p74"/>
          <p:cNvSpPr/>
          <p:nvPr/>
        </p:nvSpPr>
        <p:spPr>
          <a:xfrm>
            <a:off x="7143215" y="2646057"/>
            <a:ext cx="892600" cy="263600"/>
          </a:xfrm>
          <a:prstGeom prst="rect">
            <a:avLst/>
          </a:prstGeom>
          <a:solidFill>
            <a:srgbClr val="FFFFFF">
              <a:alpha val="89800"/>
            </a:srgbClr>
          </a:solidFill>
          <a:ln>
            <a:noFill/>
          </a:ln>
        </p:spPr>
        <p:txBody>
          <a:bodyPr spcFirstLastPara="1" wrap="square" lIns="60950" tIns="30467" rIns="60950" bIns="30467" anchor="t" anchorCtr="0">
            <a:noAutofit/>
          </a:bodyPr>
          <a:lstStyle/>
          <a:p>
            <a:pPr algn="ctr"/>
            <a:r>
              <a:rPr lang="en" sz="1867" b="1">
                <a:solidFill>
                  <a:srgbClr val="38761D"/>
                </a:solidFill>
                <a:latin typeface="Google Sans"/>
                <a:ea typeface="Google Sans"/>
                <a:cs typeface="Google Sans"/>
                <a:sym typeface="Google Sans"/>
              </a:rPr>
              <a:t>Grass</a:t>
            </a:r>
            <a:endParaRPr sz="1867" b="1">
              <a:solidFill>
                <a:srgbClr val="38761D"/>
              </a:solidFill>
              <a:latin typeface="Google Sans"/>
              <a:ea typeface="Google Sans"/>
              <a:cs typeface="Google Sans"/>
              <a:sym typeface="Google Sans"/>
            </a:endParaRPr>
          </a:p>
        </p:txBody>
      </p:sp>
      <p:sp>
        <p:nvSpPr>
          <p:cNvPr id="935" name="Google Shape;935;p74"/>
          <p:cNvSpPr/>
          <p:nvPr/>
        </p:nvSpPr>
        <p:spPr>
          <a:xfrm>
            <a:off x="8432824" y="2646057"/>
            <a:ext cx="892600" cy="263600"/>
          </a:xfrm>
          <a:prstGeom prst="rect">
            <a:avLst/>
          </a:prstGeom>
          <a:solidFill>
            <a:srgbClr val="FFFFFF">
              <a:alpha val="89800"/>
            </a:srgbClr>
          </a:solidFill>
          <a:ln>
            <a:noFill/>
          </a:ln>
        </p:spPr>
        <p:txBody>
          <a:bodyPr spcFirstLastPara="1" wrap="square" lIns="60950" tIns="30467" rIns="60950" bIns="30467" anchor="t" anchorCtr="0">
            <a:noAutofit/>
          </a:bodyPr>
          <a:lstStyle/>
          <a:p>
            <a:pPr algn="ctr"/>
            <a:r>
              <a:rPr lang="en" sz="1867" b="1">
                <a:solidFill>
                  <a:schemeClr val="accent1"/>
                </a:solidFill>
                <a:latin typeface="Google Sans"/>
                <a:ea typeface="Google Sans"/>
                <a:cs typeface="Google Sans"/>
                <a:sym typeface="Google Sans"/>
              </a:rPr>
              <a:t>Shrub</a:t>
            </a:r>
            <a:endParaRPr sz="1867" b="1">
              <a:solidFill>
                <a:schemeClr val="accent1"/>
              </a:solidFill>
              <a:latin typeface="Google Sans"/>
              <a:ea typeface="Google Sans"/>
              <a:cs typeface="Google Sans"/>
              <a:sym typeface="Google Sans"/>
            </a:endParaRPr>
          </a:p>
        </p:txBody>
      </p:sp>
      <p:sp>
        <p:nvSpPr>
          <p:cNvPr id="936" name="Google Shape;936;p74"/>
          <p:cNvSpPr/>
          <p:nvPr/>
        </p:nvSpPr>
        <p:spPr>
          <a:xfrm>
            <a:off x="10967956" y="2646061"/>
            <a:ext cx="955200" cy="263600"/>
          </a:xfrm>
          <a:prstGeom prst="rect">
            <a:avLst/>
          </a:prstGeom>
          <a:solidFill>
            <a:srgbClr val="FFFFFF">
              <a:alpha val="89800"/>
            </a:srgbClr>
          </a:solidFill>
          <a:ln>
            <a:noFill/>
          </a:ln>
        </p:spPr>
        <p:txBody>
          <a:bodyPr spcFirstLastPara="1" wrap="square" lIns="60950" tIns="30467" rIns="60950" bIns="30467" anchor="t" anchorCtr="0">
            <a:noAutofit/>
          </a:bodyPr>
          <a:lstStyle/>
          <a:p>
            <a:pPr algn="ctr"/>
            <a:r>
              <a:rPr lang="en" sz="1867" b="1">
                <a:solidFill>
                  <a:srgbClr val="38761D"/>
                </a:solidFill>
                <a:latin typeface="Google Sans"/>
                <a:ea typeface="Google Sans"/>
                <a:cs typeface="Google Sans"/>
                <a:sym typeface="Google Sans"/>
              </a:rPr>
              <a:t>Grass</a:t>
            </a:r>
            <a:endParaRPr sz="1867" b="1">
              <a:solidFill>
                <a:srgbClr val="38761D"/>
              </a:solidFill>
              <a:latin typeface="Google Sans"/>
              <a:ea typeface="Google Sans"/>
              <a:cs typeface="Google Sans"/>
              <a:sym typeface="Google Sans"/>
            </a:endParaRPr>
          </a:p>
        </p:txBody>
      </p:sp>
      <p:pic>
        <p:nvPicPr>
          <p:cNvPr id="937" name="Google Shape;937;p74"/>
          <p:cNvPicPr preferRelativeResize="0"/>
          <p:nvPr/>
        </p:nvPicPr>
        <p:blipFill rotWithShape="1">
          <a:blip r:embed="rId3">
            <a:alphaModFix/>
          </a:blip>
          <a:srcRect/>
          <a:stretch/>
        </p:blipFill>
        <p:spPr>
          <a:xfrm>
            <a:off x="5769188" y="1210657"/>
            <a:ext cx="1074239" cy="1074238"/>
          </a:xfrm>
          <a:prstGeom prst="rect">
            <a:avLst/>
          </a:prstGeom>
          <a:noFill/>
          <a:ln>
            <a:noFill/>
          </a:ln>
          <a:effectLst>
            <a:outerShdw dist="9525" dir="660000" algn="bl" rotWithShape="0">
              <a:srgbClr val="000000">
                <a:alpha val="37000"/>
              </a:srgbClr>
            </a:outerShdw>
          </a:effectLst>
        </p:spPr>
      </p:pic>
      <p:pic>
        <p:nvPicPr>
          <p:cNvPr id="938" name="Google Shape;938;p74"/>
          <p:cNvPicPr preferRelativeResize="0"/>
          <p:nvPr/>
        </p:nvPicPr>
        <p:blipFill rotWithShape="1">
          <a:blip r:embed="rId3">
            <a:alphaModFix/>
          </a:blip>
          <a:srcRect/>
          <a:stretch/>
        </p:blipFill>
        <p:spPr>
          <a:xfrm>
            <a:off x="7058800" y="1210657"/>
            <a:ext cx="1074239" cy="1074238"/>
          </a:xfrm>
          <a:prstGeom prst="rect">
            <a:avLst/>
          </a:prstGeom>
          <a:noFill/>
          <a:ln>
            <a:noFill/>
          </a:ln>
          <a:effectLst>
            <a:outerShdw dist="9525" dir="660000" algn="bl" rotWithShape="0">
              <a:srgbClr val="000000">
                <a:alpha val="37000"/>
              </a:srgbClr>
            </a:outerShdw>
          </a:effectLst>
        </p:spPr>
      </p:pic>
      <p:pic>
        <p:nvPicPr>
          <p:cNvPr id="939" name="Google Shape;939;p74"/>
          <p:cNvPicPr preferRelativeResize="0"/>
          <p:nvPr/>
        </p:nvPicPr>
        <p:blipFill rotWithShape="1">
          <a:blip r:embed="rId3">
            <a:alphaModFix/>
          </a:blip>
          <a:srcRect/>
          <a:stretch/>
        </p:blipFill>
        <p:spPr>
          <a:xfrm>
            <a:off x="8348403" y="1210657"/>
            <a:ext cx="1074239" cy="1074238"/>
          </a:xfrm>
          <a:prstGeom prst="rect">
            <a:avLst/>
          </a:prstGeom>
          <a:noFill/>
          <a:ln>
            <a:noFill/>
          </a:ln>
          <a:effectLst>
            <a:outerShdw dist="9525" dir="660000" algn="bl" rotWithShape="0">
              <a:srgbClr val="000000">
                <a:alpha val="37000"/>
              </a:srgbClr>
            </a:outerShdw>
          </a:effectLst>
        </p:spPr>
      </p:pic>
      <p:pic>
        <p:nvPicPr>
          <p:cNvPr id="940" name="Google Shape;940;p74"/>
          <p:cNvPicPr preferRelativeResize="0"/>
          <p:nvPr/>
        </p:nvPicPr>
        <p:blipFill rotWithShape="1">
          <a:blip r:embed="rId3">
            <a:alphaModFix/>
          </a:blip>
          <a:srcRect/>
          <a:stretch/>
        </p:blipFill>
        <p:spPr>
          <a:xfrm>
            <a:off x="9631621" y="1210657"/>
            <a:ext cx="1074239" cy="1074238"/>
          </a:xfrm>
          <a:prstGeom prst="rect">
            <a:avLst/>
          </a:prstGeom>
          <a:noFill/>
          <a:ln>
            <a:noFill/>
          </a:ln>
          <a:effectLst>
            <a:outerShdw dist="9525" dir="660000" algn="bl" rotWithShape="0">
              <a:srgbClr val="000000">
                <a:alpha val="37000"/>
              </a:srgbClr>
            </a:outerShdw>
          </a:effectLst>
        </p:spPr>
      </p:pic>
      <p:pic>
        <p:nvPicPr>
          <p:cNvPr id="941" name="Google Shape;941;p74"/>
          <p:cNvPicPr preferRelativeResize="0"/>
          <p:nvPr/>
        </p:nvPicPr>
        <p:blipFill rotWithShape="1">
          <a:blip r:embed="rId3">
            <a:alphaModFix/>
          </a:blip>
          <a:srcRect/>
          <a:stretch/>
        </p:blipFill>
        <p:spPr>
          <a:xfrm>
            <a:off x="10914842" y="1210657"/>
            <a:ext cx="1074239" cy="1074238"/>
          </a:xfrm>
          <a:prstGeom prst="rect">
            <a:avLst/>
          </a:prstGeom>
          <a:noFill/>
          <a:ln>
            <a:noFill/>
          </a:ln>
          <a:effectLst>
            <a:outerShdw dist="9525" dir="660000" algn="bl" rotWithShape="0">
              <a:srgbClr val="000000">
                <a:alpha val="37000"/>
              </a:srgbClr>
            </a:outerShdw>
          </a:effectLst>
        </p:spPr>
      </p:pic>
      <p:pic>
        <p:nvPicPr>
          <p:cNvPr id="942" name="Google Shape;942;p74"/>
          <p:cNvPicPr preferRelativeResize="0"/>
          <p:nvPr/>
        </p:nvPicPr>
        <p:blipFill>
          <a:blip r:embed="rId4">
            <a:alphaModFix/>
          </a:blip>
          <a:stretch>
            <a:fillRect/>
          </a:stretch>
        </p:blipFill>
        <p:spPr>
          <a:xfrm>
            <a:off x="8245175" y="4470229"/>
            <a:ext cx="657200" cy="358858"/>
          </a:xfrm>
          <a:prstGeom prst="rect">
            <a:avLst/>
          </a:prstGeom>
          <a:noFill/>
          <a:ln>
            <a:noFill/>
          </a:ln>
        </p:spPr>
      </p:pic>
      <p:pic>
        <p:nvPicPr>
          <p:cNvPr id="946" name="Google Shape;946;p74"/>
          <p:cNvPicPr preferRelativeResize="0"/>
          <p:nvPr/>
        </p:nvPicPr>
        <p:blipFill rotWithShape="1">
          <a:blip r:embed="rId5">
            <a:alphaModFix/>
          </a:blip>
          <a:srcRect l="33080" t="38906" r="38677" b="24281"/>
          <a:stretch/>
        </p:blipFill>
        <p:spPr>
          <a:xfrm>
            <a:off x="5372033" y="3430683"/>
            <a:ext cx="2777275" cy="2512917"/>
          </a:xfrm>
          <a:prstGeom prst="rect">
            <a:avLst/>
          </a:prstGeom>
          <a:noFill/>
          <a:ln>
            <a:noFill/>
          </a:ln>
        </p:spPr>
      </p:pic>
      <p:cxnSp>
        <p:nvCxnSpPr>
          <p:cNvPr id="947" name="Google Shape;947;p74"/>
          <p:cNvCxnSpPr/>
          <p:nvPr/>
        </p:nvCxnSpPr>
        <p:spPr>
          <a:xfrm>
            <a:off x="7595915" y="2340140"/>
            <a:ext cx="0" cy="351400"/>
          </a:xfrm>
          <a:prstGeom prst="straightConnector1">
            <a:avLst/>
          </a:prstGeom>
          <a:noFill/>
          <a:ln w="38100" cap="flat" cmpd="sng">
            <a:solidFill>
              <a:schemeClr val="dk1"/>
            </a:solidFill>
            <a:prstDash val="solid"/>
            <a:round/>
            <a:headEnd type="none" w="med" len="med"/>
            <a:tailEnd type="triangle" w="med" len="med"/>
          </a:ln>
        </p:spPr>
      </p:cxnSp>
      <p:cxnSp>
        <p:nvCxnSpPr>
          <p:cNvPr id="948" name="Google Shape;948;p74"/>
          <p:cNvCxnSpPr/>
          <p:nvPr/>
        </p:nvCxnSpPr>
        <p:spPr>
          <a:xfrm>
            <a:off x="6310265" y="2340140"/>
            <a:ext cx="0" cy="351400"/>
          </a:xfrm>
          <a:prstGeom prst="straightConnector1">
            <a:avLst/>
          </a:prstGeom>
          <a:noFill/>
          <a:ln w="38100" cap="flat" cmpd="sng">
            <a:solidFill>
              <a:schemeClr val="dk1"/>
            </a:solidFill>
            <a:prstDash val="solid"/>
            <a:round/>
            <a:headEnd type="none" w="med" len="med"/>
            <a:tailEnd type="triangle" w="med" len="med"/>
          </a:ln>
        </p:spPr>
      </p:cxnSp>
      <p:cxnSp>
        <p:nvCxnSpPr>
          <p:cNvPr id="949" name="Google Shape;949;p74"/>
          <p:cNvCxnSpPr/>
          <p:nvPr/>
        </p:nvCxnSpPr>
        <p:spPr>
          <a:xfrm>
            <a:off x="8885524" y="2340140"/>
            <a:ext cx="0" cy="351400"/>
          </a:xfrm>
          <a:prstGeom prst="straightConnector1">
            <a:avLst/>
          </a:prstGeom>
          <a:noFill/>
          <a:ln w="38100" cap="flat" cmpd="sng">
            <a:solidFill>
              <a:schemeClr val="dk1"/>
            </a:solidFill>
            <a:prstDash val="solid"/>
            <a:round/>
            <a:headEnd type="none" w="med" len="med"/>
            <a:tailEnd type="triangle" w="med" len="med"/>
          </a:ln>
        </p:spPr>
      </p:cxnSp>
      <p:cxnSp>
        <p:nvCxnSpPr>
          <p:cNvPr id="950" name="Google Shape;950;p74"/>
          <p:cNvCxnSpPr/>
          <p:nvPr/>
        </p:nvCxnSpPr>
        <p:spPr>
          <a:xfrm>
            <a:off x="10168740" y="2340140"/>
            <a:ext cx="0" cy="351400"/>
          </a:xfrm>
          <a:prstGeom prst="straightConnector1">
            <a:avLst/>
          </a:prstGeom>
          <a:noFill/>
          <a:ln w="38100" cap="flat" cmpd="sng">
            <a:solidFill>
              <a:schemeClr val="dk1"/>
            </a:solidFill>
            <a:prstDash val="solid"/>
            <a:round/>
            <a:headEnd type="none" w="med" len="med"/>
            <a:tailEnd type="triangle" w="med" len="med"/>
          </a:ln>
        </p:spPr>
      </p:cxnSp>
      <p:cxnSp>
        <p:nvCxnSpPr>
          <p:cNvPr id="951" name="Google Shape;951;p74"/>
          <p:cNvCxnSpPr/>
          <p:nvPr/>
        </p:nvCxnSpPr>
        <p:spPr>
          <a:xfrm>
            <a:off x="11451965" y="2340140"/>
            <a:ext cx="0" cy="351400"/>
          </a:xfrm>
          <a:prstGeom prst="straightConnector1">
            <a:avLst/>
          </a:prstGeom>
          <a:noFill/>
          <a:ln w="38100" cap="flat" cmpd="sng">
            <a:solidFill>
              <a:schemeClr val="dk1"/>
            </a:solidFill>
            <a:prstDash val="solid"/>
            <a:round/>
            <a:headEnd type="none" w="med" len="med"/>
            <a:tailEnd type="triangle" w="med" len="med"/>
          </a:ln>
        </p:spPr>
      </p:cxnSp>
      <p:graphicFrame>
        <p:nvGraphicFramePr>
          <p:cNvPr id="952" name="Google Shape;952;p74"/>
          <p:cNvGraphicFramePr/>
          <p:nvPr>
            <p:extLst>
              <p:ext uri="{D42A27DB-BD31-4B8C-83A1-F6EECF244321}">
                <p14:modId xmlns:p14="http://schemas.microsoft.com/office/powerpoint/2010/main" val="2742607100"/>
              </p:ext>
            </p:extLst>
          </p:nvPr>
        </p:nvGraphicFramePr>
        <p:xfrm>
          <a:off x="8998250" y="3429000"/>
          <a:ext cx="3116467" cy="2427266"/>
        </p:xfrm>
        <a:graphic>
          <a:graphicData uri="http://schemas.openxmlformats.org/drawingml/2006/table">
            <a:tbl>
              <a:tblPr>
                <a:noFill/>
              </a:tblPr>
              <a:tblGrid>
                <a:gridCol w="894883">
                  <a:extLst>
                    <a:ext uri="{9D8B030D-6E8A-4147-A177-3AD203B41FA5}">
                      <a16:colId xmlns:a16="http://schemas.microsoft.com/office/drawing/2014/main" val="20000"/>
                    </a:ext>
                  </a:extLst>
                </a:gridCol>
                <a:gridCol w="902017">
                  <a:extLst>
                    <a:ext uri="{9D8B030D-6E8A-4147-A177-3AD203B41FA5}">
                      <a16:colId xmlns:a16="http://schemas.microsoft.com/office/drawing/2014/main" val="20001"/>
                    </a:ext>
                  </a:extLst>
                </a:gridCol>
                <a:gridCol w="1319567">
                  <a:extLst>
                    <a:ext uri="{9D8B030D-6E8A-4147-A177-3AD203B41FA5}">
                      <a16:colId xmlns:a16="http://schemas.microsoft.com/office/drawing/2014/main" val="20002"/>
                    </a:ext>
                  </a:extLst>
                </a:gridCol>
              </a:tblGrid>
              <a:tr h="449483">
                <a:tc>
                  <a:txBody>
                    <a:bodyPr/>
                    <a:lstStyle/>
                    <a:p>
                      <a:pPr marL="0" lvl="0" indent="0" algn="ctr" rtl="0">
                        <a:spcBef>
                          <a:spcPts val="0"/>
                        </a:spcBef>
                        <a:spcAft>
                          <a:spcPts val="0"/>
                        </a:spcAft>
                        <a:buNone/>
                      </a:pPr>
                      <a:r>
                        <a:rPr lang="en" sz="1900">
                          <a:latin typeface="Google Sans"/>
                          <a:ea typeface="Google Sans"/>
                          <a:cs typeface="Google Sans"/>
                          <a:sym typeface="Google Sans"/>
                        </a:rPr>
                        <a:t>Class</a:t>
                      </a:r>
                      <a:endParaRPr sz="1900">
                        <a:latin typeface="Google Sans"/>
                        <a:ea typeface="Google Sans"/>
                        <a:cs typeface="Google Sans"/>
                        <a:sym typeface="Google Sans"/>
                      </a:endParaRPr>
                    </a:p>
                  </a:txBody>
                  <a:tcPr marL="60950" marR="60950" marT="60950" marB="60950"/>
                </a:tc>
                <a:tc>
                  <a:txBody>
                    <a:bodyPr/>
                    <a:lstStyle/>
                    <a:p>
                      <a:pPr marL="0" lvl="0" indent="0" algn="l" rtl="0">
                        <a:spcBef>
                          <a:spcPts val="0"/>
                        </a:spcBef>
                        <a:spcAft>
                          <a:spcPts val="0"/>
                        </a:spcAft>
                        <a:buNone/>
                      </a:pPr>
                      <a:r>
                        <a:rPr lang="en" sz="1900">
                          <a:latin typeface="Google Sans"/>
                          <a:ea typeface="Google Sans"/>
                          <a:cs typeface="Google Sans"/>
                          <a:sym typeface="Google Sans"/>
                        </a:rPr>
                        <a:t>Prob.</a:t>
                      </a:r>
                      <a:endParaRPr sz="1900">
                        <a:latin typeface="Google Sans"/>
                        <a:ea typeface="Google Sans"/>
                        <a:cs typeface="Google Sans"/>
                        <a:sym typeface="Google Sans"/>
                      </a:endParaRPr>
                    </a:p>
                  </a:txBody>
                  <a:tcPr marL="60950" marR="60950" marT="60950" marB="60950"/>
                </a:tc>
                <a:tc>
                  <a:txBody>
                    <a:bodyPr/>
                    <a:lstStyle/>
                    <a:p>
                      <a:pPr marL="0" lvl="0" indent="0" algn="l" rtl="0">
                        <a:spcBef>
                          <a:spcPts val="0"/>
                        </a:spcBef>
                        <a:spcAft>
                          <a:spcPts val="0"/>
                        </a:spcAft>
                        <a:buNone/>
                      </a:pPr>
                      <a:r>
                        <a:rPr lang="en" sz="1900">
                          <a:latin typeface="Google Sans"/>
                          <a:ea typeface="Google Sans"/>
                          <a:cs typeface="Google Sans"/>
                          <a:sym typeface="Google Sans"/>
                        </a:rPr>
                        <a:t>Final class</a:t>
                      </a:r>
                      <a:endParaRPr sz="1900">
                        <a:latin typeface="Google Sans"/>
                        <a:ea typeface="Google Sans"/>
                        <a:cs typeface="Google Sans"/>
                        <a:sym typeface="Google Sans"/>
                      </a:endParaRPr>
                    </a:p>
                  </a:txBody>
                  <a:tcPr marL="60950" marR="60950" marT="60950" marB="60950"/>
                </a:tc>
                <a:extLst>
                  <a:ext uri="{0D108BD9-81ED-4DB2-BD59-A6C34878D82A}">
                    <a16:rowId xmlns:a16="http://schemas.microsoft.com/office/drawing/2014/main" val="10000"/>
                  </a:ext>
                </a:extLst>
              </a:tr>
              <a:tr h="764150">
                <a:tc>
                  <a:txBody>
                    <a:bodyPr/>
                    <a:lstStyle/>
                    <a:p>
                      <a:pPr marL="0" lvl="0" indent="0" algn="l" rtl="0">
                        <a:spcBef>
                          <a:spcPts val="0"/>
                        </a:spcBef>
                        <a:spcAft>
                          <a:spcPts val="0"/>
                        </a:spcAft>
                        <a:buNone/>
                      </a:pPr>
                      <a:r>
                        <a:rPr lang="en" sz="1900" b="1">
                          <a:solidFill>
                            <a:srgbClr val="38761D"/>
                          </a:solidFill>
                          <a:latin typeface="Google Sans"/>
                          <a:ea typeface="Google Sans"/>
                          <a:cs typeface="Google Sans"/>
                          <a:sym typeface="Google Sans"/>
                        </a:rPr>
                        <a:t>Grass</a:t>
                      </a:r>
                      <a:endParaRPr sz="1900" b="1">
                        <a:solidFill>
                          <a:srgbClr val="38761D"/>
                        </a:solidFill>
                        <a:latin typeface="Google Sans"/>
                        <a:ea typeface="Google Sans"/>
                        <a:cs typeface="Google Sans"/>
                        <a:sym typeface="Google Sans"/>
                      </a:endParaRPr>
                    </a:p>
                  </a:txBody>
                  <a:tcPr marL="60950" marR="60950" marT="60950" marB="60950"/>
                </a:tc>
                <a:tc>
                  <a:txBody>
                    <a:bodyPr/>
                    <a:lstStyle/>
                    <a:p>
                      <a:pPr marL="0" lvl="0" indent="0" algn="l" rtl="0">
                        <a:spcBef>
                          <a:spcPts val="0"/>
                        </a:spcBef>
                        <a:spcAft>
                          <a:spcPts val="0"/>
                        </a:spcAft>
                        <a:buNone/>
                      </a:pPr>
                      <a:r>
                        <a:rPr lang="en" sz="1900" b="1" dirty="0">
                          <a:latin typeface="Google Sans"/>
                          <a:ea typeface="Google Sans"/>
                          <a:cs typeface="Google Sans"/>
                          <a:sym typeface="Google Sans"/>
                        </a:rPr>
                        <a:t>60%</a:t>
                      </a:r>
                      <a:endParaRPr sz="1900" b="1" dirty="0">
                        <a:latin typeface="Google Sans"/>
                        <a:ea typeface="Google Sans"/>
                        <a:cs typeface="Google Sans"/>
                        <a:sym typeface="Google Sans"/>
                      </a:endParaRPr>
                    </a:p>
                  </a:txBody>
                  <a:tcPr marL="60950" marR="60950" marT="60950" marB="60950"/>
                </a:tc>
                <a:tc rowSpan="3">
                  <a:txBody>
                    <a:bodyPr/>
                    <a:lstStyle/>
                    <a:p>
                      <a:pPr marL="0" lvl="0" indent="0" algn="ctr" rtl="0">
                        <a:spcBef>
                          <a:spcPts val="0"/>
                        </a:spcBef>
                        <a:spcAft>
                          <a:spcPts val="0"/>
                        </a:spcAft>
                        <a:buNone/>
                      </a:pPr>
                      <a:r>
                        <a:rPr lang="en" sz="1900" dirty="0">
                          <a:latin typeface="Google Sans"/>
                          <a:ea typeface="Google Sans"/>
                          <a:cs typeface="Google Sans"/>
                          <a:sym typeface="Google Sans"/>
                        </a:rPr>
                        <a:t>GRASS</a:t>
                      </a:r>
                      <a:endParaRPr sz="1900" dirty="0">
                        <a:latin typeface="Google Sans"/>
                        <a:ea typeface="Google Sans"/>
                        <a:cs typeface="Google Sans"/>
                        <a:sym typeface="Google Sans"/>
                      </a:endParaRPr>
                    </a:p>
                  </a:txBody>
                  <a:tcPr marL="60950" marR="60950" marT="60950" marB="60950" anchor="ctr">
                    <a:solidFill>
                      <a:srgbClr val="B6D7A8"/>
                    </a:solidFill>
                  </a:tcPr>
                </a:tc>
                <a:extLst>
                  <a:ext uri="{0D108BD9-81ED-4DB2-BD59-A6C34878D82A}">
                    <a16:rowId xmlns:a16="http://schemas.microsoft.com/office/drawing/2014/main" val="10001"/>
                  </a:ext>
                </a:extLst>
              </a:tr>
              <a:tr h="764150">
                <a:tc>
                  <a:txBody>
                    <a:bodyPr/>
                    <a:lstStyle/>
                    <a:p>
                      <a:pPr marL="0" lvl="0" indent="0" algn="l" rtl="0">
                        <a:spcBef>
                          <a:spcPts val="0"/>
                        </a:spcBef>
                        <a:spcAft>
                          <a:spcPts val="0"/>
                        </a:spcAft>
                        <a:buNone/>
                      </a:pPr>
                      <a:r>
                        <a:rPr lang="en" sz="1900" b="1">
                          <a:solidFill>
                            <a:schemeClr val="accent1"/>
                          </a:solidFill>
                          <a:latin typeface="Google Sans"/>
                          <a:ea typeface="Google Sans"/>
                          <a:cs typeface="Google Sans"/>
                          <a:sym typeface="Google Sans"/>
                        </a:rPr>
                        <a:t>Shrub</a:t>
                      </a:r>
                      <a:endParaRPr sz="1900" b="1">
                        <a:solidFill>
                          <a:schemeClr val="accent1"/>
                        </a:solidFill>
                        <a:latin typeface="Google Sans"/>
                        <a:ea typeface="Google Sans"/>
                        <a:cs typeface="Google Sans"/>
                        <a:sym typeface="Google Sans"/>
                      </a:endParaRPr>
                    </a:p>
                  </a:txBody>
                  <a:tcPr marL="60950" marR="60950" marT="60950" marB="60950"/>
                </a:tc>
                <a:tc>
                  <a:txBody>
                    <a:bodyPr/>
                    <a:lstStyle/>
                    <a:p>
                      <a:pPr marL="0" lvl="0" indent="0" algn="l" rtl="0">
                        <a:spcBef>
                          <a:spcPts val="0"/>
                        </a:spcBef>
                        <a:spcAft>
                          <a:spcPts val="0"/>
                        </a:spcAft>
                        <a:buNone/>
                      </a:pPr>
                      <a:r>
                        <a:rPr lang="en" sz="1900">
                          <a:latin typeface="Google Sans"/>
                          <a:ea typeface="Google Sans"/>
                          <a:cs typeface="Google Sans"/>
                          <a:sym typeface="Google Sans"/>
                        </a:rPr>
                        <a:t>20%</a:t>
                      </a:r>
                      <a:endParaRPr sz="1900">
                        <a:latin typeface="Google Sans"/>
                        <a:ea typeface="Google Sans"/>
                        <a:cs typeface="Google Sans"/>
                        <a:sym typeface="Google Sans"/>
                      </a:endParaRPr>
                    </a:p>
                  </a:txBody>
                  <a:tcPr marL="60950" marR="60950" marT="60950" marB="60950"/>
                </a:tc>
                <a:tc vMerge="1">
                  <a:txBody>
                    <a:bodyPr/>
                    <a:lstStyle/>
                    <a:p>
                      <a:endParaRPr lang="en-US"/>
                    </a:p>
                  </a:txBody>
                  <a:tcPr/>
                </a:tc>
                <a:extLst>
                  <a:ext uri="{0D108BD9-81ED-4DB2-BD59-A6C34878D82A}">
                    <a16:rowId xmlns:a16="http://schemas.microsoft.com/office/drawing/2014/main" val="10002"/>
                  </a:ext>
                </a:extLst>
              </a:tr>
              <a:tr h="449483">
                <a:tc>
                  <a:txBody>
                    <a:bodyPr/>
                    <a:lstStyle/>
                    <a:p>
                      <a:pPr marL="0" lvl="0" indent="0" algn="l" rtl="0">
                        <a:spcBef>
                          <a:spcPts val="0"/>
                        </a:spcBef>
                        <a:spcAft>
                          <a:spcPts val="0"/>
                        </a:spcAft>
                        <a:buNone/>
                      </a:pPr>
                      <a:r>
                        <a:rPr lang="en" sz="1900" b="1">
                          <a:solidFill>
                            <a:srgbClr val="BF9000"/>
                          </a:solidFill>
                          <a:latin typeface="Google Sans"/>
                          <a:ea typeface="Google Sans"/>
                          <a:cs typeface="Google Sans"/>
                          <a:sym typeface="Google Sans"/>
                        </a:rPr>
                        <a:t>Crop</a:t>
                      </a:r>
                      <a:endParaRPr sz="1900" b="1">
                        <a:solidFill>
                          <a:srgbClr val="BF9000"/>
                        </a:solidFill>
                        <a:latin typeface="Google Sans"/>
                        <a:ea typeface="Google Sans"/>
                        <a:cs typeface="Google Sans"/>
                        <a:sym typeface="Google Sans"/>
                      </a:endParaRPr>
                    </a:p>
                  </a:txBody>
                  <a:tcPr marL="60950" marR="60950" marT="60950" marB="60950"/>
                </a:tc>
                <a:tc>
                  <a:txBody>
                    <a:bodyPr/>
                    <a:lstStyle/>
                    <a:p>
                      <a:pPr marL="0" lvl="0" indent="0" algn="l" rtl="0">
                        <a:spcBef>
                          <a:spcPts val="0"/>
                        </a:spcBef>
                        <a:spcAft>
                          <a:spcPts val="0"/>
                        </a:spcAft>
                        <a:buNone/>
                      </a:pPr>
                      <a:r>
                        <a:rPr lang="en" sz="1900" dirty="0">
                          <a:latin typeface="Google Sans"/>
                          <a:ea typeface="Google Sans"/>
                          <a:cs typeface="Google Sans"/>
                          <a:sym typeface="Google Sans"/>
                        </a:rPr>
                        <a:t>20%</a:t>
                      </a:r>
                      <a:endParaRPr sz="1900" dirty="0">
                        <a:latin typeface="Google Sans"/>
                        <a:ea typeface="Google Sans"/>
                        <a:cs typeface="Google Sans"/>
                        <a:sym typeface="Google Sans"/>
                      </a:endParaRPr>
                    </a:p>
                  </a:txBody>
                  <a:tcPr marL="60950" marR="60950" marT="60950" marB="60950"/>
                </a:tc>
                <a:tc vMerge="1">
                  <a:txBody>
                    <a:bodyPr/>
                    <a:lstStyle/>
                    <a:p>
                      <a:endParaRPr lang="en-US"/>
                    </a:p>
                  </a:txBody>
                  <a:tcPr/>
                </a:tc>
                <a:extLst>
                  <a:ext uri="{0D108BD9-81ED-4DB2-BD59-A6C34878D82A}">
                    <a16:rowId xmlns:a16="http://schemas.microsoft.com/office/drawing/2014/main" val="10003"/>
                  </a:ext>
                </a:extLst>
              </a:tr>
            </a:tbl>
          </a:graphicData>
        </a:graphic>
      </p:graphicFrame>
      <p:sp>
        <p:nvSpPr>
          <p:cNvPr id="4" name="Google Shape;913;p73">
            <a:extLst>
              <a:ext uri="{FF2B5EF4-FFF2-40B4-BE49-F238E27FC236}">
                <a16:creationId xmlns:a16="http://schemas.microsoft.com/office/drawing/2014/main" id="{44D6E7C7-7C4F-AC40-EBD6-6B2B4EF341B6}"/>
              </a:ext>
            </a:extLst>
          </p:cNvPr>
          <p:cNvSpPr txBox="1">
            <a:spLocks noGrp="1"/>
          </p:cNvSpPr>
          <p:nvPr>
            <p:ph sz="half" idx="1"/>
          </p:nvPr>
        </p:nvSpPr>
        <p:spPr>
          <a:xfrm>
            <a:off x="1833454" y="1837944"/>
            <a:ext cx="3175520" cy="3657600"/>
          </a:xfrm>
          <a:prstGeom prst="rect">
            <a:avLst/>
          </a:prstGeom>
        </p:spPr>
        <p:txBody>
          <a:bodyPr spcFirstLastPara="1" wrap="square" lIns="0" tIns="0" rIns="0" bIns="0" anchor="t" anchorCtr="0">
            <a:noAutofit/>
          </a:bodyPr>
          <a:lstStyle/>
          <a:p>
            <a:pPr marL="0" indent="0">
              <a:buNone/>
            </a:pPr>
            <a:endParaRPr sz="2000" dirty="0"/>
          </a:p>
          <a:p>
            <a:pPr marL="243852" indent="-240465"/>
            <a:endParaRPr lang="en" sz="2000" dirty="0"/>
          </a:p>
          <a:p>
            <a:pPr marL="243852" indent="-240465"/>
            <a:r>
              <a:rPr lang="en" sz="2000" dirty="0"/>
              <a:t>Random Forest model</a:t>
            </a:r>
            <a:endParaRPr sz="2000" dirty="0"/>
          </a:p>
          <a:p>
            <a:pPr marL="243852" indent="-240465"/>
            <a:r>
              <a:rPr lang="en" sz="2000" dirty="0"/>
              <a:t>“Ensemble model” because of the suite of predictor variables</a:t>
            </a:r>
            <a:endParaRPr sz="2000" dirty="0"/>
          </a:p>
          <a:p>
            <a:pPr marL="243852" indent="-240465"/>
            <a:r>
              <a:rPr lang="en" sz="2000" dirty="0"/>
              <a:t>Composed of many Classification and Regression Tree (CART) models</a:t>
            </a:r>
            <a:endParaRPr sz="2000" dirty="0"/>
          </a:p>
          <a:p>
            <a:pPr marL="243852" indent="-240465"/>
            <a:r>
              <a:rPr lang="en" sz="2000" dirty="0"/>
              <a:t>Output: probability that a pixel belongs to a certain class</a:t>
            </a:r>
            <a:endParaRPr sz="2000" dirty="0"/>
          </a:p>
          <a:p>
            <a:pPr marL="0" indent="0">
              <a:buNone/>
            </a:pPr>
            <a:endParaRPr sz="2000" dirty="0"/>
          </a:p>
        </p:txBody>
      </p:sp>
      <p:sp>
        <p:nvSpPr>
          <p:cNvPr id="5" name="Google Shape;924;p73">
            <a:extLst>
              <a:ext uri="{FF2B5EF4-FFF2-40B4-BE49-F238E27FC236}">
                <a16:creationId xmlns:a16="http://schemas.microsoft.com/office/drawing/2014/main" id="{370B8F96-E850-6AEC-796F-06AF4759670A}"/>
              </a:ext>
            </a:extLst>
          </p:cNvPr>
          <p:cNvSpPr/>
          <p:nvPr/>
        </p:nvSpPr>
        <p:spPr>
          <a:xfrm>
            <a:off x="2593668" y="1990548"/>
            <a:ext cx="1175400" cy="711200"/>
          </a:xfrm>
          <a:prstGeom prst="roundRect">
            <a:avLst>
              <a:gd name="adj" fmla="val 16667"/>
            </a:avLst>
          </a:prstGeom>
          <a:solidFill>
            <a:srgbClr val="C00000"/>
          </a:solidFill>
          <a:ln>
            <a:noFill/>
          </a:ln>
        </p:spPr>
        <p:txBody>
          <a:bodyPr spcFirstLastPara="1" wrap="square" lIns="0" tIns="0" rIns="0" bIns="0" anchor="ctr" anchorCtr="0">
            <a:noAutofit/>
          </a:bodyPr>
          <a:lstStyle/>
          <a:p>
            <a:pPr algn="ctr"/>
            <a:r>
              <a:rPr lang="en" sz="1400" b="1">
                <a:solidFill>
                  <a:srgbClr val="FFFFFF"/>
                </a:solidFill>
                <a:latin typeface="Helvetica" panose="020B0604020202020204" pitchFamily="34" charset="0"/>
                <a:ea typeface="Google Sans Text Medium"/>
                <a:cs typeface="Helvetica" panose="020B0604020202020204" pitchFamily="34" charset="0"/>
                <a:sym typeface="Google Sans Text Medium"/>
              </a:rPr>
              <a:t>statistical models</a:t>
            </a:r>
            <a:endParaRPr sz="1400" b="1">
              <a:solidFill>
                <a:srgbClr val="FFFFFF"/>
              </a:solidFill>
              <a:latin typeface="Helvetica" panose="020B0604020202020204" pitchFamily="34" charset="0"/>
              <a:ea typeface="Google Sans Text Medium"/>
              <a:cs typeface="Helvetica" panose="020B0604020202020204" pitchFamily="34" charset="0"/>
              <a:sym typeface="Google Sans Text Medium"/>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929"/>
        <p:cNvGrpSpPr/>
        <p:nvPr/>
      </p:nvGrpSpPr>
      <p:grpSpPr>
        <a:xfrm>
          <a:off x="0" y="0"/>
          <a:ext cx="0" cy="0"/>
          <a:chOff x="0" y="0"/>
          <a:chExt cx="0" cy="0"/>
        </a:xfrm>
      </p:grpSpPr>
      <p:sp>
        <p:nvSpPr>
          <p:cNvPr id="930" name="Google Shape;930;p74"/>
          <p:cNvSpPr txBox="1">
            <a:spLocks noGrp="1"/>
          </p:cNvSpPr>
          <p:nvPr>
            <p:ph type="title"/>
          </p:nvPr>
        </p:nvSpPr>
        <p:spPr>
          <a:prstGeom prst="rect">
            <a:avLst/>
          </a:prstGeom>
        </p:spPr>
        <p:txBody>
          <a:bodyPr spcFirstLastPara="1" wrap="square" lIns="0" tIns="0" rIns="121900" bIns="0" anchor="t" anchorCtr="0">
            <a:noAutofit/>
          </a:bodyPr>
          <a:lstStyle/>
          <a:p>
            <a:r>
              <a:rPr lang="en" dirty="0">
                <a:latin typeface="Helvetica" panose="020B0604020202020204" pitchFamily="34" charset="0"/>
                <a:cs typeface="Helvetica" panose="020B0604020202020204" pitchFamily="34" charset="0"/>
              </a:rPr>
              <a:t>LCMS Workflow</a:t>
            </a:r>
            <a:endParaRPr dirty="0">
              <a:latin typeface="Helvetica" panose="020B0604020202020204" pitchFamily="34" charset="0"/>
              <a:cs typeface="Helvetica" panose="020B0604020202020204" pitchFamily="34" charset="0"/>
            </a:endParaRPr>
          </a:p>
          <a:p>
            <a:r>
              <a:rPr lang="en" sz="2400" dirty="0">
                <a:latin typeface="Helvetica" panose="020B0604020202020204" pitchFamily="34" charset="0"/>
                <a:ea typeface="Google Sans"/>
                <a:cs typeface="Helvetica" panose="020B0604020202020204" pitchFamily="34" charset="0"/>
                <a:sym typeface="Google Sans"/>
              </a:rPr>
              <a:t>Statistical models</a:t>
            </a:r>
            <a:endParaRPr sz="2400" dirty="0">
              <a:latin typeface="Helvetica" panose="020B0604020202020204" pitchFamily="34" charset="0"/>
              <a:ea typeface="Google Sans"/>
              <a:cs typeface="Helvetica" panose="020B0604020202020204" pitchFamily="34" charset="0"/>
              <a:sym typeface="Google Sans"/>
            </a:endParaRPr>
          </a:p>
        </p:txBody>
      </p:sp>
      <p:sp>
        <p:nvSpPr>
          <p:cNvPr id="4" name="Google Shape;913;p73">
            <a:extLst>
              <a:ext uri="{FF2B5EF4-FFF2-40B4-BE49-F238E27FC236}">
                <a16:creationId xmlns:a16="http://schemas.microsoft.com/office/drawing/2014/main" id="{44D6E7C7-7C4F-AC40-EBD6-6B2B4EF341B6}"/>
              </a:ext>
            </a:extLst>
          </p:cNvPr>
          <p:cNvSpPr txBox="1">
            <a:spLocks noGrp="1"/>
          </p:cNvSpPr>
          <p:nvPr>
            <p:ph sz="half" idx="1"/>
          </p:nvPr>
        </p:nvSpPr>
        <p:spPr>
          <a:xfrm>
            <a:off x="1833454" y="1837944"/>
            <a:ext cx="3175520" cy="3657600"/>
          </a:xfrm>
          <a:prstGeom prst="rect">
            <a:avLst/>
          </a:prstGeom>
        </p:spPr>
        <p:txBody>
          <a:bodyPr spcFirstLastPara="1" wrap="square" lIns="0" tIns="0" rIns="0" bIns="0" anchor="t" anchorCtr="0">
            <a:noAutofit/>
          </a:bodyPr>
          <a:lstStyle/>
          <a:p>
            <a:pPr marL="0" indent="0">
              <a:buNone/>
            </a:pPr>
            <a:endParaRPr sz="2000" dirty="0"/>
          </a:p>
          <a:p>
            <a:pPr marL="243852" indent="-240465"/>
            <a:endParaRPr lang="en" sz="2000" dirty="0"/>
          </a:p>
          <a:p>
            <a:pPr marL="243852" indent="-240465"/>
            <a:r>
              <a:rPr lang="en" sz="2000" dirty="0"/>
              <a:t>Random Forest model</a:t>
            </a:r>
            <a:endParaRPr sz="2000" dirty="0"/>
          </a:p>
          <a:p>
            <a:pPr marL="243852" indent="-240465"/>
            <a:r>
              <a:rPr lang="en" sz="2000" dirty="0"/>
              <a:t>“Ensemble model” because of the suite of predictor variables</a:t>
            </a:r>
            <a:endParaRPr sz="2000" dirty="0"/>
          </a:p>
          <a:p>
            <a:pPr marL="243852" indent="-240465"/>
            <a:r>
              <a:rPr lang="en" sz="2000" dirty="0"/>
              <a:t>Composed of many Classification and Regression Tree (CART) models</a:t>
            </a:r>
            <a:endParaRPr sz="2000" dirty="0"/>
          </a:p>
          <a:p>
            <a:pPr marL="243852" indent="-240465"/>
            <a:r>
              <a:rPr lang="en" sz="2000" dirty="0"/>
              <a:t>Output: probability that a pixel belongs to a certain class</a:t>
            </a:r>
            <a:endParaRPr sz="2000" dirty="0"/>
          </a:p>
          <a:p>
            <a:pPr marL="0" indent="0">
              <a:buNone/>
            </a:pPr>
            <a:endParaRPr sz="2000" dirty="0"/>
          </a:p>
        </p:txBody>
      </p:sp>
      <p:sp>
        <p:nvSpPr>
          <p:cNvPr id="5" name="Google Shape;924;p73">
            <a:extLst>
              <a:ext uri="{FF2B5EF4-FFF2-40B4-BE49-F238E27FC236}">
                <a16:creationId xmlns:a16="http://schemas.microsoft.com/office/drawing/2014/main" id="{370B8F96-E850-6AEC-796F-06AF4759670A}"/>
              </a:ext>
            </a:extLst>
          </p:cNvPr>
          <p:cNvSpPr/>
          <p:nvPr/>
        </p:nvSpPr>
        <p:spPr>
          <a:xfrm>
            <a:off x="2593668" y="1990548"/>
            <a:ext cx="1175400" cy="711200"/>
          </a:xfrm>
          <a:prstGeom prst="roundRect">
            <a:avLst>
              <a:gd name="adj" fmla="val 16667"/>
            </a:avLst>
          </a:prstGeom>
          <a:solidFill>
            <a:srgbClr val="C00000"/>
          </a:solidFill>
          <a:ln>
            <a:noFill/>
          </a:ln>
        </p:spPr>
        <p:txBody>
          <a:bodyPr spcFirstLastPara="1" wrap="square" lIns="0" tIns="0" rIns="0" bIns="0" anchor="ctr" anchorCtr="0">
            <a:noAutofit/>
          </a:bodyPr>
          <a:lstStyle/>
          <a:p>
            <a:pPr algn="ctr"/>
            <a:r>
              <a:rPr lang="en" sz="1400" b="1">
                <a:solidFill>
                  <a:srgbClr val="FFFFFF"/>
                </a:solidFill>
                <a:latin typeface="Helvetica" panose="020B0604020202020204" pitchFamily="34" charset="0"/>
                <a:ea typeface="Google Sans Text Medium"/>
                <a:cs typeface="Helvetica" panose="020B0604020202020204" pitchFamily="34" charset="0"/>
                <a:sym typeface="Google Sans Text Medium"/>
              </a:rPr>
              <a:t>statistical models</a:t>
            </a:r>
            <a:endParaRPr sz="1400" b="1">
              <a:solidFill>
                <a:srgbClr val="FFFFFF"/>
              </a:solidFill>
              <a:latin typeface="Helvetica" panose="020B0604020202020204" pitchFamily="34" charset="0"/>
              <a:ea typeface="Google Sans Text Medium"/>
              <a:cs typeface="Helvetica" panose="020B0604020202020204" pitchFamily="34" charset="0"/>
              <a:sym typeface="Google Sans Text Medium"/>
            </a:endParaRPr>
          </a:p>
        </p:txBody>
      </p:sp>
      <p:pic>
        <p:nvPicPr>
          <p:cNvPr id="3" name="Picture 2">
            <a:extLst>
              <a:ext uri="{FF2B5EF4-FFF2-40B4-BE49-F238E27FC236}">
                <a16:creationId xmlns:a16="http://schemas.microsoft.com/office/drawing/2014/main" id="{D06DEE3F-D8D0-986F-A25A-822BE54C6446}"/>
              </a:ext>
            </a:extLst>
          </p:cNvPr>
          <p:cNvPicPr>
            <a:picLocks noChangeAspect="1"/>
          </p:cNvPicPr>
          <p:nvPr/>
        </p:nvPicPr>
        <p:blipFill rotWithShape="1">
          <a:blip r:embed="rId3"/>
          <a:srcRect l="984" r="-1"/>
          <a:stretch/>
        </p:blipFill>
        <p:spPr>
          <a:xfrm>
            <a:off x="5381624" y="1256103"/>
            <a:ext cx="6810375" cy="4972744"/>
          </a:xfrm>
          <a:prstGeom prst="rect">
            <a:avLst/>
          </a:prstGeom>
        </p:spPr>
      </p:pic>
    </p:spTree>
    <p:extLst>
      <p:ext uri="{BB962C8B-B14F-4D97-AF65-F5344CB8AC3E}">
        <p14:creationId xmlns:p14="http://schemas.microsoft.com/office/powerpoint/2010/main" val="26412455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997"/>
        <p:cNvGrpSpPr/>
        <p:nvPr/>
      </p:nvGrpSpPr>
      <p:grpSpPr>
        <a:xfrm>
          <a:off x="0" y="0"/>
          <a:ext cx="0" cy="0"/>
          <a:chOff x="0" y="0"/>
          <a:chExt cx="0" cy="0"/>
        </a:xfrm>
      </p:grpSpPr>
      <p:pic>
        <p:nvPicPr>
          <p:cNvPr id="3" name="Picture 2" descr="Time series plot showing percent area covered by different land cover classes. % Area of water increases from 0 to 50 starting in 2007, increases to 85 from 2007 to 2017, and remains stable at 85 until the end of the time series. Grass/Forb/Herb classes decrease starting in 2007 and reach 0 by 2017.">
            <a:extLst>
              <a:ext uri="{FF2B5EF4-FFF2-40B4-BE49-F238E27FC236}">
                <a16:creationId xmlns:a16="http://schemas.microsoft.com/office/drawing/2014/main" id="{8EBB3F2B-8F77-6BE6-09C6-F1DDC889CBD6}"/>
              </a:ext>
            </a:extLst>
          </p:cNvPr>
          <p:cNvPicPr>
            <a:picLocks noChangeAspect="1"/>
          </p:cNvPicPr>
          <p:nvPr/>
        </p:nvPicPr>
        <p:blipFill rotWithShape="1">
          <a:blip r:embed="rId3"/>
          <a:srcRect l="1179" t="1493" b="9327"/>
          <a:stretch/>
        </p:blipFill>
        <p:spPr>
          <a:xfrm>
            <a:off x="2170307" y="2025889"/>
            <a:ext cx="8192724" cy="4278990"/>
          </a:xfrm>
          <a:prstGeom prst="rect">
            <a:avLst/>
          </a:prstGeom>
        </p:spPr>
      </p:pic>
      <p:sp>
        <p:nvSpPr>
          <p:cNvPr id="998" name="Google Shape;998;p76"/>
          <p:cNvSpPr txBox="1">
            <a:spLocks noGrp="1"/>
          </p:cNvSpPr>
          <p:nvPr>
            <p:ph type="title"/>
          </p:nvPr>
        </p:nvSpPr>
        <p:spPr>
          <a:prstGeom prst="rect">
            <a:avLst/>
          </a:prstGeom>
        </p:spPr>
        <p:txBody>
          <a:bodyPr spcFirstLastPara="1" wrap="square" lIns="0" tIns="0" rIns="121900" bIns="0" anchor="t" anchorCtr="0">
            <a:noAutofit/>
          </a:bodyPr>
          <a:lstStyle/>
          <a:p>
            <a:r>
              <a:rPr lang="en" dirty="0">
                <a:latin typeface="Helvetica" panose="020B0604020202020204" pitchFamily="34" charset="0"/>
                <a:cs typeface="Helvetica" panose="020B0604020202020204" pitchFamily="34" charset="0"/>
              </a:rPr>
              <a:t>LCMS Raw Products</a:t>
            </a:r>
            <a:endParaRPr dirty="0">
              <a:latin typeface="Helvetica" panose="020B0604020202020204" pitchFamily="34" charset="0"/>
              <a:cs typeface="Helvetica" panose="020B0604020202020204" pitchFamily="34" charset="0"/>
            </a:endParaRPr>
          </a:p>
          <a:p>
            <a:r>
              <a:rPr lang="en" sz="2400" dirty="0">
                <a:latin typeface="Helvetica" panose="020B0604020202020204" pitchFamily="34" charset="0"/>
                <a:ea typeface="Google Sans"/>
                <a:cs typeface="Helvetica" panose="020B0604020202020204" pitchFamily="34" charset="0"/>
                <a:sym typeface="Google Sans"/>
              </a:rPr>
              <a:t>Probability</a:t>
            </a:r>
            <a:endParaRPr sz="2400" dirty="0">
              <a:latin typeface="Helvetica" panose="020B0604020202020204" pitchFamily="34" charset="0"/>
              <a:ea typeface="Google Sans"/>
              <a:cs typeface="Helvetica" panose="020B0604020202020204" pitchFamily="34" charset="0"/>
              <a:sym typeface="Google Sans"/>
            </a:endParaRPr>
          </a:p>
        </p:txBody>
      </p:sp>
    </p:spTree>
    <p:extLst>
      <p:ext uri="{BB962C8B-B14F-4D97-AF65-F5344CB8AC3E}">
        <p14:creationId xmlns:p14="http://schemas.microsoft.com/office/powerpoint/2010/main" val="166055168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997"/>
        <p:cNvGrpSpPr/>
        <p:nvPr/>
      </p:nvGrpSpPr>
      <p:grpSpPr>
        <a:xfrm>
          <a:off x="0" y="0"/>
          <a:ext cx="0" cy="0"/>
          <a:chOff x="0" y="0"/>
          <a:chExt cx="0" cy="0"/>
        </a:xfrm>
      </p:grpSpPr>
      <p:sp>
        <p:nvSpPr>
          <p:cNvPr id="999" name="Google Shape;999;p76"/>
          <p:cNvSpPr txBox="1">
            <a:spLocks noGrp="1"/>
          </p:cNvSpPr>
          <p:nvPr>
            <p:ph sz="half" idx="1"/>
          </p:nvPr>
        </p:nvSpPr>
        <p:spPr>
          <a:prstGeom prst="rect">
            <a:avLst/>
          </a:prstGeom>
        </p:spPr>
        <p:txBody>
          <a:bodyPr spcFirstLastPara="1" wrap="square" lIns="0" tIns="0" rIns="121917" bIns="0" anchor="t" anchorCtr="0">
            <a:noAutofit/>
          </a:bodyPr>
          <a:lstStyle/>
          <a:p>
            <a:pPr marL="0" indent="0">
              <a:buNone/>
            </a:pPr>
            <a:endParaRPr lang="en" dirty="0"/>
          </a:p>
          <a:p>
            <a:pPr marL="0" indent="0">
              <a:buNone/>
            </a:pPr>
            <a:r>
              <a:rPr lang="en" dirty="0"/>
              <a:t>For example:</a:t>
            </a:r>
            <a:endParaRPr dirty="0"/>
          </a:p>
          <a:p>
            <a:pPr marL="0" indent="0">
              <a:buNone/>
            </a:pPr>
            <a:r>
              <a:rPr lang="en" b="1" dirty="0"/>
              <a:t>Loss Probability</a:t>
            </a:r>
            <a:endParaRPr b="1" dirty="0"/>
          </a:p>
          <a:p>
            <a:r>
              <a:rPr lang="en" dirty="0"/>
              <a:t>Proportion of Random Forest model votes for “Loss”</a:t>
            </a:r>
            <a:endParaRPr dirty="0"/>
          </a:p>
          <a:p>
            <a:r>
              <a:rPr lang="en" dirty="0"/>
              <a:t>Ranges from 0.00-1.00</a:t>
            </a:r>
            <a:endParaRPr dirty="0"/>
          </a:p>
          <a:p>
            <a:pPr marL="0" indent="0">
              <a:buNone/>
            </a:pPr>
            <a:r>
              <a:rPr lang="en" b="1" dirty="0"/>
              <a:t>Gain Probability</a:t>
            </a:r>
            <a:endParaRPr b="1" dirty="0"/>
          </a:p>
          <a:p>
            <a:r>
              <a:rPr lang="en" dirty="0"/>
              <a:t>Proportion of Random Forest model votes for “Gain”</a:t>
            </a:r>
            <a:endParaRPr dirty="0"/>
          </a:p>
          <a:p>
            <a:r>
              <a:rPr lang="en" dirty="0"/>
              <a:t>Ranges from 0.00-1.00</a:t>
            </a:r>
            <a:endParaRPr dirty="0"/>
          </a:p>
          <a:p>
            <a:pPr marL="0" indent="0">
              <a:buNone/>
            </a:pPr>
            <a:endParaRPr dirty="0"/>
          </a:p>
          <a:p>
            <a:pPr marL="0" indent="0">
              <a:buNone/>
            </a:pPr>
            <a:endParaRPr dirty="0"/>
          </a:p>
        </p:txBody>
      </p:sp>
      <p:sp>
        <p:nvSpPr>
          <p:cNvPr id="998" name="Google Shape;998;p76"/>
          <p:cNvSpPr txBox="1">
            <a:spLocks noGrp="1"/>
          </p:cNvSpPr>
          <p:nvPr>
            <p:ph type="title"/>
          </p:nvPr>
        </p:nvSpPr>
        <p:spPr>
          <a:prstGeom prst="rect">
            <a:avLst/>
          </a:prstGeom>
        </p:spPr>
        <p:txBody>
          <a:bodyPr spcFirstLastPara="1" wrap="square" lIns="0" tIns="0" rIns="121900" bIns="0" anchor="t" anchorCtr="0">
            <a:noAutofit/>
          </a:bodyPr>
          <a:lstStyle/>
          <a:p>
            <a:r>
              <a:rPr lang="en" dirty="0">
                <a:latin typeface="Helvetica" panose="020B0604020202020204" pitchFamily="34" charset="0"/>
                <a:cs typeface="Helvetica" panose="020B0604020202020204" pitchFamily="34" charset="0"/>
              </a:rPr>
              <a:t>LCMS Raw Products</a:t>
            </a:r>
            <a:endParaRPr dirty="0">
              <a:latin typeface="Helvetica" panose="020B0604020202020204" pitchFamily="34" charset="0"/>
              <a:cs typeface="Helvetica" panose="020B0604020202020204" pitchFamily="34" charset="0"/>
            </a:endParaRPr>
          </a:p>
          <a:p>
            <a:r>
              <a:rPr lang="en" sz="2400" dirty="0">
                <a:latin typeface="Helvetica" panose="020B0604020202020204" pitchFamily="34" charset="0"/>
                <a:ea typeface="Google Sans"/>
                <a:cs typeface="Helvetica" panose="020B0604020202020204" pitchFamily="34" charset="0"/>
                <a:sym typeface="Google Sans"/>
              </a:rPr>
              <a:t>Probability</a:t>
            </a:r>
            <a:endParaRPr sz="2400" dirty="0">
              <a:latin typeface="Helvetica" panose="020B0604020202020204" pitchFamily="34" charset="0"/>
              <a:ea typeface="Google Sans"/>
              <a:cs typeface="Helvetica" panose="020B0604020202020204" pitchFamily="34" charset="0"/>
              <a:sym typeface="Google Sans"/>
            </a:endParaRPr>
          </a:p>
        </p:txBody>
      </p:sp>
      <p:pic>
        <p:nvPicPr>
          <p:cNvPr id="1000" name="Google Shape;1000;p76"/>
          <p:cNvPicPr preferRelativeResize="0"/>
          <p:nvPr/>
        </p:nvPicPr>
        <p:blipFill rotWithShape="1">
          <a:blip r:embed="rId3">
            <a:alphaModFix/>
          </a:blip>
          <a:srcRect/>
          <a:stretch/>
        </p:blipFill>
        <p:spPr>
          <a:xfrm>
            <a:off x="12559371" y="0"/>
            <a:ext cx="4712630" cy="3474733"/>
          </a:xfrm>
          <a:prstGeom prst="rect">
            <a:avLst/>
          </a:prstGeom>
          <a:noFill/>
          <a:ln w="9525" cap="flat" cmpd="sng">
            <a:solidFill>
              <a:srgbClr val="292934"/>
            </a:solidFill>
            <a:prstDash val="solid"/>
            <a:round/>
            <a:headEnd type="none" w="sm" len="sm"/>
            <a:tailEnd type="none" w="sm" len="sm"/>
          </a:ln>
        </p:spPr>
      </p:pic>
      <p:pic>
        <p:nvPicPr>
          <p:cNvPr id="1001" name="Google Shape;1001;p76"/>
          <p:cNvPicPr preferRelativeResize="0"/>
          <p:nvPr/>
        </p:nvPicPr>
        <p:blipFill rotWithShape="1">
          <a:blip r:embed="rId4">
            <a:alphaModFix/>
          </a:blip>
          <a:srcRect/>
          <a:stretch/>
        </p:blipFill>
        <p:spPr>
          <a:xfrm>
            <a:off x="15168531" y="2825882"/>
            <a:ext cx="2103468" cy="557385"/>
          </a:xfrm>
          <a:prstGeom prst="rect">
            <a:avLst/>
          </a:prstGeom>
          <a:noFill/>
          <a:ln w="9525" cap="flat" cmpd="sng">
            <a:solidFill>
              <a:srgbClr val="292934"/>
            </a:solidFill>
            <a:prstDash val="solid"/>
            <a:round/>
            <a:headEnd type="none" w="sm" len="sm"/>
            <a:tailEnd type="none" w="sm" len="sm"/>
          </a:ln>
        </p:spPr>
      </p:pic>
      <p:pic>
        <p:nvPicPr>
          <p:cNvPr id="1002" name="Google Shape;1002;p76"/>
          <p:cNvPicPr preferRelativeResize="0"/>
          <p:nvPr/>
        </p:nvPicPr>
        <p:blipFill rotWithShape="1">
          <a:blip r:embed="rId5">
            <a:alphaModFix/>
          </a:blip>
          <a:srcRect/>
          <a:stretch/>
        </p:blipFill>
        <p:spPr>
          <a:xfrm>
            <a:off x="12556402" y="3383267"/>
            <a:ext cx="4715598" cy="3474733"/>
          </a:xfrm>
          <a:prstGeom prst="rect">
            <a:avLst/>
          </a:prstGeom>
          <a:noFill/>
          <a:ln w="9525" cap="flat" cmpd="sng">
            <a:solidFill>
              <a:srgbClr val="292934"/>
            </a:solidFill>
            <a:prstDash val="solid"/>
            <a:round/>
            <a:headEnd type="none" w="sm" len="sm"/>
            <a:tailEnd type="none" w="sm" len="sm"/>
          </a:ln>
        </p:spPr>
      </p:pic>
      <p:pic>
        <p:nvPicPr>
          <p:cNvPr id="1003" name="Google Shape;1003;p76"/>
          <p:cNvPicPr preferRelativeResize="0"/>
          <p:nvPr/>
        </p:nvPicPr>
        <p:blipFill rotWithShape="1">
          <a:blip r:embed="rId6">
            <a:alphaModFix/>
          </a:blip>
          <a:srcRect/>
          <a:stretch/>
        </p:blipFill>
        <p:spPr>
          <a:xfrm>
            <a:off x="15169201" y="6304880"/>
            <a:ext cx="2102125" cy="557029"/>
          </a:xfrm>
          <a:prstGeom prst="rect">
            <a:avLst/>
          </a:prstGeom>
          <a:noFill/>
          <a:ln w="9525" cap="flat" cmpd="sng">
            <a:solidFill>
              <a:srgbClr val="292934"/>
            </a:solidFill>
            <a:prstDash val="solid"/>
            <a:round/>
            <a:headEnd type="none" w="sm" len="sm"/>
            <a:tailEnd type="none" w="sm" len="sm"/>
          </a:ln>
        </p:spPr>
      </p:pic>
      <p:pic>
        <p:nvPicPr>
          <p:cNvPr id="1005" name="Google Shape;1005;p76" descr="Time series plot of LCMS Change Probability on the Y axis vs. Year on the X axis. There are 3 lines on the chart, one for each change type, There are moderately high values of probability of Slow Loss (0.3 to 0.5) from 1996 to 2016. There is a spike in probability of Fast Loss in 2017. There is a spike in probability of Gain in 2018. "/>
          <p:cNvPicPr preferRelativeResize="0"/>
          <p:nvPr/>
        </p:nvPicPr>
        <p:blipFill>
          <a:blip r:embed="rId7">
            <a:alphaModFix/>
          </a:blip>
          <a:stretch>
            <a:fillRect/>
          </a:stretch>
        </p:blipFill>
        <p:spPr>
          <a:xfrm>
            <a:off x="6609950" y="1946867"/>
            <a:ext cx="5382067" cy="3389999"/>
          </a:xfrm>
          <a:prstGeom prst="rect">
            <a:avLst/>
          </a:prstGeom>
          <a:noFill/>
          <a:ln>
            <a:noFill/>
          </a:ln>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Shape 997"/>
        <p:cNvGrpSpPr/>
        <p:nvPr/>
      </p:nvGrpSpPr>
      <p:grpSpPr>
        <a:xfrm>
          <a:off x="0" y="0"/>
          <a:ext cx="0" cy="0"/>
          <a:chOff x="0" y="0"/>
          <a:chExt cx="0" cy="0"/>
        </a:xfrm>
      </p:grpSpPr>
      <p:sp>
        <p:nvSpPr>
          <p:cNvPr id="998" name="Google Shape;998;p76"/>
          <p:cNvSpPr txBox="1">
            <a:spLocks noGrp="1"/>
          </p:cNvSpPr>
          <p:nvPr>
            <p:ph type="title"/>
          </p:nvPr>
        </p:nvSpPr>
        <p:spPr>
          <a:prstGeom prst="rect">
            <a:avLst/>
          </a:prstGeom>
        </p:spPr>
        <p:txBody>
          <a:bodyPr spcFirstLastPara="1" wrap="square" lIns="0" tIns="0" rIns="121900" bIns="0" anchor="t" anchorCtr="0">
            <a:noAutofit/>
          </a:bodyPr>
          <a:lstStyle/>
          <a:p>
            <a:r>
              <a:rPr lang="en" dirty="0">
                <a:latin typeface="Helvetica" panose="020B0604020202020204" pitchFamily="34" charset="0"/>
                <a:cs typeface="Helvetica" panose="020B0604020202020204" pitchFamily="34" charset="0"/>
              </a:rPr>
              <a:t>LCMS Workflow</a:t>
            </a:r>
            <a:endParaRPr dirty="0">
              <a:latin typeface="Helvetica" panose="020B0604020202020204" pitchFamily="34" charset="0"/>
              <a:cs typeface="Helvetica" panose="020B0604020202020204" pitchFamily="34" charset="0"/>
            </a:endParaRPr>
          </a:p>
          <a:p>
            <a:r>
              <a:rPr lang="en" sz="2400" dirty="0">
                <a:latin typeface="Helvetica" panose="020B0604020202020204" pitchFamily="34" charset="0"/>
                <a:ea typeface="Google Sans"/>
                <a:cs typeface="Helvetica" panose="020B0604020202020204" pitchFamily="34" charset="0"/>
                <a:sym typeface="Google Sans"/>
              </a:rPr>
              <a:t>Map assemblage</a:t>
            </a:r>
            <a:endParaRPr sz="2400" dirty="0">
              <a:latin typeface="Helvetica" panose="020B0604020202020204" pitchFamily="34" charset="0"/>
              <a:ea typeface="Google Sans"/>
              <a:cs typeface="Helvetica" panose="020B0604020202020204" pitchFamily="34" charset="0"/>
              <a:sym typeface="Google Sans"/>
            </a:endParaRPr>
          </a:p>
        </p:txBody>
      </p:sp>
      <p:sp>
        <p:nvSpPr>
          <p:cNvPr id="2" name="Google Shape;932;p74">
            <a:extLst>
              <a:ext uri="{FF2B5EF4-FFF2-40B4-BE49-F238E27FC236}">
                <a16:creationId xmlns:a16="http://schemas.microsoft.com/office/drawing/2014/main" id="{35190481-3C81-82DE-3A72-5393F116B7A4}"/>
              </a:ext>
            </a:extLst>
          </p:cNvPr>
          <p:cNvSpPr/>
          <p:nvPr/>
        </p:nvSpPr>
        <p:spPr>
          <a:xfrm>
            <a:off x="9390477" y="2178546"/>
            <a:ext cx="1074400" cy="263600"/>
          </a:xfrm>
          <a:prstGeom prst="rect">
            <a:avLst/>
          </a:prstGeom>
          <a:solidFill>
            <a:srgbClr val="FFFFFF">
              <a:alpha val="89800"/>
            </a:srgbClr>
          </a:solidFill>
          <a:ln>
            <a:noFill/>
          </a:ln>
        </p:spPr>
        <p:txBody>
          <a:bodyPr spcFirstLastPara="1" wrap="square" lIns="60950" tIns="30467" rIns="60950" bIns="30467" anchor="t" anchorCtr="0">
            <a:noAutofit/>
          </a:bodyPr>
          <a:lstStyle/>
          <a:p>
            <a:pPr algn="ctr"/>
            <a:r>
              <a:rPr lang="en" sz="1867" b="1">
                <a:solidFill>
                  <a:srgbClr val="BF9000"/>
                </a:solidFill>
                <a:latin typeface="Google Sans"/>
                <a:ea typeface="Google Sans"/>
                <a:cs typeface="Google Sans"/>
                <a:sym typeface="Google Sans"/>
              </a:rPr>
              <a:t>Crop</a:t>
            </a:r>
            <a:endParaRPr sz="1867" b="1">
              <a:solidFill>
                <a:srgbClr val="BF9000"/>
              </a:solidFill>
              <a:latin typeface="Google Sans"/>
              <a:ea typeface="Google Sans"/>
              <a:cs typeface="Google Sans"/>
              <a:sym typeface="Google Sans"/>
            </a:endParaRPr>
          </a:p>
        </p:txBody>
      </p:sp>
      <p:sp>
        <p:nvSpPr>
          <p:cNvPr id="3" name="Google Shape;933;p74">
            <a:extLst>
              <a:ext uri="{FF2B5EF4-FFF2-40B4-BE49-F238E27FC236}">
                <a16:creationId xmlns:a16="http://schemas.microsoft.com/office/drawing/2014/main" id="{8ECC7AE2-39C4-D9AB-3549-492E75EB6D50}"/>
              </a:ext>
            </a:extLst>
          </p:cNvPr>
          <p:cNvSpPr/>
          <p:nvPr/>
        </p:nvSpPr>
        <p:spPr>
          <a:xfrm>
            <a:off x="5639335" y="2178550"/>
            <a:ext cx="892600" cy="263600"/>
          </a:xfrm>
          <a:prstGeom prst="rect">
            <a:avLst/>
          </a:prstGeom>
          <a:solidFill>
            <a:srgbClr val="FFFFFF">
              <a:alpha val="89800"/>
            </a:srgbClr>
          </a:solidFill>
          <a:ln>
            <a:noFill/>
          </a:ln>
        </p:spPr>
        <p:txBody>
          <a:bodyPr spcFirstLastPara="1" wrap="square" lIns="60950" tIns="30467" rIns="60950" bIns="30467" anchor="t" anchorCtr="0">
            <a:noAutofit/>
          </a:bodyPr>
          <a:lstStyle/>
          <a:p>
            <a:pPr algn="ctr"/>
            <a:r>
              <a:rPr lang="en" sz="1867" b="1">
                <a:solidFill>
                  <a:srgbClr val="38761D"/>
                </a:solidFill>
                <a:latin typeface="Google Sans"/>
                <a:ea typeface="Google Sans"/>
                <a:cs typeface="Google Sans"/>
                <a:sym typeface="Google Sans"/>
              </a:rPr>
              <a:t>Grass</a:t>
            </a:r>
            <a:endParaRPr sz="1867" b="1">
              <a:solidFill>
                <a:srgbClr val="38761D"/>
              </a:solidFill>
              <a:latin typeface="Google Sans"/>
              <a:ea typeface="Google Sans"/>
              <a:cs typeface="Google Sans"/>
              <a:sym typeface="Google Sans"/>
            </a:endParaRPr>
          </a:p>
        </p:txBody>
      </p:sp>
      <p:sp>
        <p:nvSpPr>
          <p:cNvPr id="4" name="Google Shape;934;p74">
            <a:extLst>
              <a:ext uri="{FF2B5EF4-FFF2-40B4-BE49-F238E27FC236}">
                <a16:creationId xmlns:a16="http://schemas.microsoft.com/office/drawing/2014/main" id="{98C983FE-F6A7-F929-253B-63B0B724389A}"/>
              </a:ext>
            </a:extLst>
          </p:cNvPr>
          <p:cNvSpPr/>
          <p:nvPr/>
        </p:nvSpPr>
        <p:spPr>
          <a:xfrm>
            <a:off x="6928950" y="2178550"/>
            <a:ext cx="892600" cy="263600"/>
          </a:xfrm>
          <a:prstGeom prst="rect">
            <a:avLst/>
          </a:prstGeom>
          <a:solidFill>
            <a:srgbClr val="FFFFFF">
              <a:alpha val="89800"/>
            </a:srgbClr>
          </a:solidFill>
          <a:ln>
            <a:noFill/>
          </a:ln>
        </p:spPr>
        <p:txBody>
          <a:bodyPr spcFirstLastPara="1" wrap="square" lIns="60950" tIns="30467" rIns="60950" bIns="30467" anchor="t" anchorCtr="0">
            <a:noAutofit/>
          </a:bodyPr>
          <a:lstStyle/>
          <a:p>
            <a:pPr algn="ctr"/>
            <a:r>
              <a:rPr lang="en" sz="1867" b="1">
                <a:solidFill>
                  <a:srgbClr val="38761D"/>
                </a:solidFill>
                <a:latin typeface="Google Sans"/>
                <a:ea typeface="Google Sans"/>
                <a:cs typeface="Google Sans"/>
                <a:sym typeface="Google Sans"/>
              </a:rPr>
              <a:t>Grass</a:t>
            </a:r>
            <a:endParaRPr sz="1867" b="1">
              <a:solidFill>
                <a:srgbClr val="38761D"/>
              </a:solidFill>
              <a:latin typeface="Google Sans"/>
              <a:ea typeface="Google Sans"/>
              <a:cs typeface="Google Sans"/>
              <a:sym typeface="Google Sans"/>
            </a:endParaRPr>
          </a:p>
        </p:txBody>
      </p:sp>
      <p:sp>
        <p:nvSpPr>
          <p:cNvPr id="5" name="Google Shape;935;p74">
            <a:extLst>
              <a:ext uri="{FF2B5EF4-FFF2-40B4-BE49-F238E27FC236}">
                <a16:creationId xmlns:a16="http://schemas.microsoft.com/office/drawing/2014/main" id="{9605D7FA-6B35-4ABD-2B62-AF4AA4C2DCC2}"/>
              </a:ext>
            </a:extLst>
          </p:cNvPr>
          <p:cNvSpPr/>
          <p:nvPr/>
        </p:nvSpPr>
        <p:spPr>
          <a:xfrm>
            <a:off x="8218559" y="2178550"/>
            <a:ext cx="892600" cy="263600"/>
          </a:xfrm>
          <a:prstGeom prst="rect">
            <a:avLst/>
          </a:prstGeom>
          <a:solidFill>
            <a:srgbClr val="FFFFFF">
              <a:alpha val="89800"/>
            </a:srgbClr>
          </a:solidFill>
          <a:ln>
            <a:noFill/>
          </a:ln>
        </p:spPr>
        <p:txBody>
          <a:bodyPr spcFirstLastPara="1" wrap="square" lIns="60950" tIns="30467" rIns="60950" bIns="30467" anchor="t" anchorCtr="0">
            <a:noAutofit/>
          </a:bodyPr>
          <a:lstStyle/>
          <a:p>
            <a:pPr algn="ctr"/>
            <a:r>
              <a:rPr lang="en" sz="1867" b="1">
                <a:solidFill>
                  <a:schemeClr val="accent1"/>
                </a:solidFill>
                <a:latin typeface="Google Sans"/>
                <a:ea typeface="Google Sans"/>
                <a:cs typeface="Google Sans"/>
                <a:sym typeface="Google Sans"/>
              </a:rPr>
              <a:t>Shrub</a:t>
            </a:r>
            <a:endParaRPr sz="1867" b="1">
              <a:solidFill>
                <a:schemeClr val="accent1"/>
              </a:solidFill>
              <a:latin typeface="Google Sans"/>
              <a:ea typeface="Google Sans"/>
              <a:cs typeface="Google Sans"/>
              <a:sym typeface="Google Sans"/>
            </a:endParaRPr>
          </a:p>
        </p:txBody>
      </p:sp>
      <p:sp>
        <p:nvSpPr>
          <p:cNvPr id="6" name="Google Shape;936;p74">
            <a:extLst>
              <a:ext uri="{FF2B5EF4-FFF2-40B4-BE49-F238E27FC236}">
                <a16:creationId xmlns:a16="http://schemas.microsoft.com/office/drawing/2014/main" id="{56A1DAAB-C40B-E4BC-C278-0EC898A0DA53}"/>
              </a:ext>
            </a:extLst>
          </p:cNvPr>
          <p:cNvSpPr/>
          <p:nvPr/>
        </p:nvSpPr>
        <p:spPr>
          <a:xfrm>
            <a:off x="10753691" y="2178554"/>
            <a:ext cx="955200" cy="263600"/>
          </a:xfrm>
          <a:prstGeom prst="rect">
            <a:avLst/>
          </a:prstGeom>
          <a:solidFill>
            <a:srgbClr val="FFFFFF">
              <a:alpha val="89800"/>
            </a:srgbClr>
          </a:solidFill>
          <a:ln>
            <a:noFill/>
          </a:ln>
        </p:spPr>
        <p:txBody>
          <a:bodyPr spcFirstLastPara="1" wrap="square" lIns="60950" tIns="30467" rIns="60950" bIns="30467" anchor="t" anchorCtr="0">
            <a:noAutofit/>
          </a:bodyPr>
          <a:lstStyle/>
          <a:p>
            <a:pPr algn="ctr"/>
            <a:r>
              <a:rPr lang="en" sz="1867" b="1">
                <a:solidFill>
                  <a:srgbClr val="38761D"/>
                </a:solidFill>
                <a:latin typeface="Google Sans"/>
                <a:ea typeface="Google Sans"/>
                <a:cs typeface="Google Sans"/>
                <a:sym typeface="Google Sans"/>
              </a:rPr>
              <a:t>Grass</a:t>
            </a:r>
            <a:endParaRPr sz="1867" b="1">
              <a:solidFill>
                <a:srgbClr val="38761D"/>
              </a:solidFill>
              <a:latin typeface="Google Sans"/>
              <a:ea typeface="Google Sans"/>
              <a:cs typeface="Google Sans"/>
              <a:sym typeface="Google Sans"/>
            </a:endParaRPr>
          </a:p>
        </p:txBody>
      </p:sp>
      <p:pic>
        <p:nvPicPr>
          <p:cNvPr id="7" name="Google Shape;937;p74">
            <a:extLst>
              <a:ext uri="{FF2B5EF4-FFF2-40B4-BE49-F238E27FC236}">
                <a16:creationId xmlns:a16="http://schemas.microsoft.com/office/drawing/2014/main" id="{12AA71A5-644C-689A-2DC1-1CC63C8065D2}"/>
              </a:ext>
            </a:extLst>
          </p:cNvPr>
          <p:cNvPicPr preferRelativeResize="0"/>
          <p:nvPr/>
        </p:nvPicPr>
        <p:blipFill rotWithShape="1">
          <a:blip r:embed="rId3">
            <a:alphaModFix/>
          </a:blip>
          <a:srcRect/>
          <a:stretch/>
        </p:blipFill>
        <p:spPr>
          <a:xfrm>
            <a:off x="5554923" y="743150"/>
            <a:ext cx="1074239" cy="1074238"/>
          </a:xfrm>
          <a:prstGeom prst="rect">
            <a:avLst/>
          </a:prstGeom>
          <a:noFill/>
          <a:ln>
            <a:noFill/>
          </a:ln>
          <a:effectLst>
            <a:outerShdw dist="9525" dir="660000" algn="bl" rotWithShape="0">
              <a:srgbClr val="000000">
                <a:alpha val="37000"/>
              </a:srgbClr>
            </a:outerShdw>
          </a:effectLst>
        </p:spPr>
      </p:pic>
      <p:pic>
        <p:nvPicPr>
          <p:cNvPr id="8" name="Google Shape;938;p74">
            <a:extLst>
              <a:ext uri="{FF2B5EF4-FFF2-40B4-BE49-F238E27FC236}">
                <a16:creationId xmlns:a16="http://schemas.microsoft.com/office/drawing/2014/main" id="{BD6D27E6-B1AB-4189-5119-97E07578325A}"/>
              </a:ext>
            </a:extLst>
          </p:cNvPr>
          <p:cNvPicPr preferRelativeResize="0"/>
          <p:nvPr/>
        </p:nvPicPr>
        <p:blipFill rotWithShape="1">
          <a:blip r:embed="rId3">
            <a:alphaModFix/>
          </a:blip>
          <a:srcRect/>
          <a:stretch/>
        </p:blipFill>
        <p:spPr>
          <a:xfrm>
            <a:off x="6844535" y="743150"/>
            <a:ext cx="1074239" cy="1074238"/>
          </a:xfrm>
          <a:prstGeom prst="rect">
            <a:avLst/>
          </a:prstGeom>
          <a:noFill/>
          <a:ln>
            <a:noFill/>
          </a:ln>
          <a:effectLst>
            <a:outerShdw dist="9525" dir="660000" algn="bl" rotWithShape="0">
              <a:srgbClr val="000000">
                <a:alpha val="37000"/>
              </a:srgbClr>
            </a:outerShdw>
          </a:effectLst>
        </p:spPr>
      </p:pic>
      <p:pic>
        <p:nvPicPr>
          <p:cNvPr id="9" name="Google Shape;939;p74">
            <a:extLst>
              <a:ext uri="{FF2B5EF4-FFF2-40B4-BE49-F238E27FC236}">
                <a16:creationId xmlns:a16="http://schemas.microsoft.com/office/drawing/2014/main" id="{D472D5F8-32FA-08F1-EF18-757ABD8570AC}"/>
              </a:ext>
            </a:extLst>
          </p:cNvPr>
          <p:cNvPicPr preferRelativeResize="0"/>
          <p:nvPr/>
        </p:nvPicPr>
        <p:blipFill rotWithShape="1">
          <a:blip r:embed="rId3">
            <a:alphaModFix/>
          </a:blip>
          <a:srcRect/>
          <a:stretch/>
        </p:blipFill>
        <p:spPr>
          <a:xfrm>
            <a:off x="8134138" y="743150"/>
            <a:ext cx="1074239" cy="1074238"/>
          </a:xfrm>
          <a:prstGeom prst="rect">
            <a:avLst/>
          </a:prstGeom>
          <a:noFill/>
          <a:ln>
            <a:noFill/>
          </a:ln>
          <a:effectLst>
            <a:outerShdw dist="9525" dir="660000" algn="bl" rotWithShape="0">
              <a:srgbClr val="000000">
                <a:alpha val="37000"/>
              </a:srgbClr>
            </a:outerShdw>
          </a:effectLst>
        </p:spPr>
      </p:pic>
      <p:pic>
        <p:nvPicPr>
          <p:cNvPr id="10" name="Google Shape;940;p74">
            <a:extLst>
              <a:ext uri="{FF2B5EF4-FFF2-40B4-BE49-F238E27FC236}">
                <a16:creationId xmlns:a16="http://schemas.microsoft.com/office/drawing/2014/main" id="{5B7C19DF-A016-A08A-E9EA-429CFF0DD9F6}"/>
              </a:ext>
            </a:extLst>
          </p:cNvPr>
          <p:cNvPicPr preferRelativeResize="0"/>
          <p:nvPr/>
        </p:nvPicPr>
        <p:blipFill rotWithShape="1">
          <a:blip r:embed="rId3">
            <a:alphaModFix/>
          </a:blip>
          <a:srcRect/>
          <a:stretch/>
        </p:blipFill>
        <p:spPr>
          <a:xfrm>
            <a:off x="9417356" y="743150"/>
            <a:ext cx="1074239" cy="1074238"/>
          </a:xfrm>
          <a:prstGeom prst="rect">
            <a:avLst/>
          </a:prstGeom>
          <a:noFill/>
          <a:ln>
            <a:noFill/>
          </a:ln>
          <a:effectLst>
            <a:outerShdw dist="9525" dir="660000" algn="bl" rotWithShape="0">
              <a:srgbClr val="000000">
                <a:alpha val="37000"/>
              </a:srgbClr>
            </a:outerShdw>
          </a:effectLst>
        </p:spPr>
      </p:pic>
      <p:pic>
        <p:nvPicPr>
          <p:cNvPr id="11" name="Google Shape;941;p74">
            <a:extLst>
              <a:ext uri="{FF2B5EF4-FFF2-40B4-BE49-F238E27FC236}">
                <a16:creationId xmlns:a16="http://schemas.microsoft.com/office/drawing/2014/main" id="{88D8E003-9773-BEB5-A00F-9E216E3F48A6}"/>
              </a:ext>
            </a:extLst>
          </p:cNvPr>
          <p:cNvPicPr preferRelativeResize="0"/>
          <p:nvPr/>
        </p:nvPicPr>
        <p:blipFill rotWithShape="1">
          <a:blip r:embed="rId3">
            <a:alphaModFix/>
          </a:blip>
          <a:srcRect/>
          <a:stretch/>
        </p:blipFill>
        <p:spPr>
          <a:xfrm>
            <a:off x="10700577" y="743150"/>
            <a:ext cx="1074239" cy="1074238"/>
          </a:xfrm>
          <a:prstGeom prst="rect">
            <a:avLst/>
          </a:prstGeom>
          <a:noFill/>
          <a:ln>
            <a:noFill/>
          </a:ln>
          <a:effectLst>
            <a:outerShdw dist="9525" dir="660000" algn="bl" rotWithShape="0">
              <a:srgbClr val="000000">
                <a:alpha val="37000"/>
              </a:srgbClr>
            </a:outerShdw>
          </a:effectLst>
        </p:spPr>
      </p:pic>
      <p:pic>
        <p:nvPicPr>
          <p:cNvPr id="12" name="Google Shape;942;p74">
            <a:extLst>
              <a:ext uri="{FF2B5EF4-FFF2-40B4-BE49-F238E27FC236}">
                <a16:creationId xmlns:a16="http://schemas.microsoft.com/office/drawing/2014/main" id="{44B0A6BF-56EA-9F00-5BDF-2471288CF19C}"/>
              </a:ext>
            </a:extLst>
          </p:cNvPr>
          <p:cNvPicPr preferRelativeResize="0"/>
          <p:nvPr/>
        </p:nvPicPr>
        <p:blipFill>
          <a:blip r:embed="rId4">
            <a:alphaModFix/>
          </a:blip>
          <a:stretch>
            <a:fillRect/>
          </a:stretch>
        </p:blipFill>
        <p:spPr>
          <a:xfrm>
            <a:off x="8245175" y="4470229"/>
            <a:ext cx="657200" cy="358858"/>
          </a:xfrm>
          <a:prstGeom prst="rect">
            <a:avLst/>
          </a:prstGeom>
          <a:noFill/>
          <a:ln>
            <a:noFill/>
          </a:ln>
        </p:spPr>
      </p:pic>
      <p:pic>
        <p:nvPicPr>
          <p:cNvPr id="13" name="Google Shape;946;p74">
            <a:extLst>
              <a:ext uri="{FF2B5EF4-FFF2-40B4-BE49-F238E27FC236}">
                <a16:creationId xmlns:a16="http://schemas.microsoft.com/office/drawing/2014/main" id="{27BAC0BC-E936-1F48-71E0-428047AD5D6E}"/>
              </a:ext>
            </a:extLst>
          </p:cNvPr>
          <p:cNvPicPr preferRelativeResize="0"/>
          <p:nvPr/>
        </p:nvPicPr>
        <p:blipFill rotWithShape="1">
          <a:blip r:embed="rId5">
            <a:alphaModFix/>
          </a:blip>
          <a:srcRect l="33080" t="38906" r="38677" b="24281"/>
          <a:stretch/>
        </p:blipFill>
        <p:spPr>
          <a:xfrm>
            <a:off x="5372033" y="3430683"/>
            <a:ext cx="2777275" cy="2512917"/>
          </a:xfrm>
          <a:prstGeom prst="rect">
            <a:avLst/>
          </a:prstGeom>
          <a:noFill/>
          <a:ln>
            <a:noFill/>
          </a:ln>
        </p:spPr>
      </p:pic>
      <p:cxnSp>
        <p:nvCxnSpPr>
          <p:cNvPr id="14" name="Google Shape;947;p74">
            <a:extLst>
              <a:ext uri="{FF2B5EF4-FFF2-40B4-BE49-F238E27FC236}">
                <a16:creationId xmlns:a16="http://schemas.microsoft.com/office/drawing/2014/main" id="{A53FF4EA-6BDA-D241-122D-5CC6D755E371}"/>
              </a:ext>
            </a:extLst>
          </p:cNvPr>
          <p:cNvCxnSpPr/>
          <p:nvPr/>
        </p:nvCxnSpPr>
        <p:spPr>
          <a:xfrm>
            <a:off x="7381650" y="1872633"/>
            <a:ext cx="0" cy="351400"/>
          </a:xfrm>
          <a:prstGeom prst="straightConnector1">
            <a:avLst/>
          </a:prstGeom>
          <a:noFill/>
          <a:ln w="38100" cap="flat" cmpd="sng">
            <a:solidFill>
              <a:schemeClr val="dk1"/>
            </a:solidFill>
            <a:prstDash val="solid"/>
            <a:round/>
            <a:headEnd type="none" w="med" len="med"/>
            <a:tailEnd type="triangle" w="med" len="med"/>
          </a:ln>
        </p:spPr>
      </p:cxnSp>
      <p:cxnSp>
        <p:nvCxnSpPr>
          <p:cNvPr id="15" name="Google Shape;948;p74">
            <a:extLst>
              <a:ext uri="{FF2B5EF4-FFF2-40B4-BE49-F238E27FC236}">
                <a16:creationId xmlns:a16="http://schemas.microsoft.com/office/drawing/2014/main" id="{5967FAB5-C9A6-4C21-495B-CB4AEDC948B8}"/>
              </a:ext>
            </a:extLst>
          </p:cNvPr>
          <p:cNvCxnSpPr/>
          <p:nvPr/>
        </p:nvCxnSpPr>
        <p:spPr>
          <a:xfrm>
            <a:off x="6096000" y="1872633"/>
            <a:ext cx="0" cy="351400"/>
          </a:xfrm>
          <a:prstGeom prst="straightConnector1">
            <a:avLst/>
          </a:prstGeom>
          <a:noFill/>
          <a:ln w="38100" cap="flat" cmpd="sng">
            <a:solidFill>
              <a:schemeClr val="dk1"/>
            </a:solidFill>
            <a:prstDash val="solid"/>
            <a:round/>
            <a:headEnd type="none" w="med" len="med"/>
            <a:tailEnd type="triangle" w="med" len="med"/>
          </a:ln>
        </p:spPr>
      </p:cxnSp>
      <p:cxnSp>
        <p:nvCxnSpPr>
          <p:cNvPr id="16" name="Google Shape;949;p74">
            <a:extLst>
              <a:ext uri="{FF2B5EF4-FFF2-40B4-BE49-F238E27FC236}">
                <a16:creationId xmlns:a16="http://schemas.microsoft.com/office/drawing/2014/main" id="{B8FB55BE-9050-4C62-BD78-87DE025AF9EF}"/>
              </a:ext>
            </a:extLst>
          </p:cNvPr>
          <p:cNvCxnSpPr/>
          <p:nvPr/>
        </p:nvCxnSpPr>
        <p:spPr>
          <a:xfrm>
            <a:off x="8671259" y="1872633"/>
            <a:ext cx="0" cy="351400"/>
          </a:xfrm>
          <a:prstGeom prst="straightConnector1">
            <a:avLst/>
          </a:prstGeom>
          <a:noFill/>
          <a:ln w="38100" cap="flat" cmpd="sng">
            <a:solidFill>
              <a:schemeClr val="dk1"/>
            </a:solidFill>
            <a:prstDash val="solid"/>
            <a:round/>
            <a:headEnd type="none" w="med" len="med"/>
            <a:tailEnd type="triangle" w="med" len="med"/>
          </a:ln>
        </p:spPr>
      </p:cxnSp>
      <p:cxnSp>
        <p:nvCxnSpPr>
          <p:cNvPr id="17" name="Google Shape;950;p74">
            <a:extLst>
              <a:ext uri="{FF2B5EF4-FFF2-40B4-BE49-F238E27FC236}">
                <a16:creationId xmlns:a16="http://schemas.microsoft.com/office/drawing/2014/main" id="{9F70DD8A-8824-DC3D-B959-ED9806CA30F5}"/>
              </a:ext>
            </a:extLst>
          </p:cNvPr>
          <p:cNvCxnSpPr/>
          <p:nvPr/>
        </p:nvCxnSpPr>
        <p:spPr>
          <a:xfrm>
            <a:off x="9954475" y="1872633"/>
            <a:ext cx="0" cy="351400"/>
          </a:xfrm>
          <a:prstGeom prst="straightConnector1">
            <a:avLst/>
          </a:prstGeom>
          <a:noFill/>
          <a:ln w="38100" cap="flat" cmpd="sng">
            <a:solidFill>
              <a:schemeClr val="dk1"/>
            </a:solidFill>
            <a:prstDash val="solid"/>
            <a:round/>
            <a:headEnd type="none" w="med" len="med"/>
            <a:tailEnd type="triangle" w="med" len="med"/>
          </a:ln>
        </p:spPr>
      </p:cxnSp>
      <p:cxnSp>
        <p:nvCxnSpPr>
          <p:cNvPr id="18" name="Google Shape;951;p74">
            <a:extLst>
              <a:ext uri="{FF2B5EF4-FFF2-40B4-BE49-F238E27FC236}">
                <a16:creationId xmlns:a16="http://schemas.microsoft.com/office/drawing/2014/main" id="{73AEF2E6-1D15-20B2-6CDE-1A9C59C81B79}"/>
              </a:ext>
            </a:extLst>
          </p:cNvPr>
          <p:cNvCxnSpPr/>
          <p:nvPr/>
        </p:nvCxnSpPr>
        <p:spPr>
          <a:xfrm>
            <a:off x="11237700" y="1872633"/>
            <a:ext cx="0" cy="351400"/>
          </a:xfrm>
          <a:prstGeom prst="straightConnector1">
            <a:avLst/>
          </a:prstGeom>
          <a:noFill/>
          <a:ln w="38100" cap="flat" cmpd="sng">
            <a:solidFill>
              <a:schemeClr val="dk1"/>
            </a:solidFill>
            <a:prstDash val="solid"/>
            <a:round/>
            <a:headEnd type="none" w="med" len="med"/>
            <a:tailEnd type="triangle" w="med" len="med"/>
          </a:ln>
        </p:spPr>
      </p:cxnSp>
      <p:graphicFrame>
        <p:nvGraphicFramePr>
          <p:cNvPr id="19" name="Google Shape;952;p74">
            <a:extLst>
              <a:ext uri="{FF2B5EF4-FFF2-40B4-BE49-F238E27FC236}">
                <a16:creationId xmlns:a16="http://schemas.microsoft.com/office/drawing/2014/main" id="{6D2AB9E4-924A-6F42-B518-4BCC61AFF986}"/>
              </a:ext>
            </a:extLst>
          </p:cNvPr>
          <p:cNvGraphicFramePr/>
          <p:nvPr>
            <p:extLst>
              <p:ext uri="{D42A27DB-BD31-4B8C-83A1-F6EECF244321}">
                <p14:modId xmlns:p14="http://schemas.microsoft.com/office/powerpoint/2010/main" val="2080170367"/>
              </p:ext>
            </p:extLst>
          </p:nvPr>
        </p:nvGraphicFramePr>
        <p:xfrm>
          <a:off x="8998250" y="3429000"/>
          <a:ext cx="3116467" cy="2427266"/>
        </p:xfrm>
        <a:graphic>
          <a:graphicData uri="http://schemas.openxmlformats.org/drawingml/2006/table">
            <a:tbl>
              <a:tblPr>
                <a:noFill/>
              </a:tblPr>
              <a:tblGrid>
                <a:gridCol w="894883">
                  <a:extLst>
                    <a:ext uri="{9D8B030D-6E8A-4147-A177-3AD203B41FA5}">
                      <a16:colId xmlns:a16="http://schemas.microsoft.com/office/drawing/2014/main" val="20000"/>
                    </a:ext>
                  </a:extLst>
                </a:gridCol>
                <a:gridCol w="902017">
                  <a:extLst>
                    <a:ext uri="{9D8B030D-6E8A-4147-A177-3AD203B41FA5}">
                      <a16:colId xmlns:a16="http://schemas.microsoft.com/office/drawing/2014/main" val="20001"/>
                    </a:ext>
                  </a:extLst>
                </a:gridCol>
                <a:gridCol w="1319567">
                  <a:extLst>
                    <a:ext uri="{9D8B030D-6E8A-4147-A177-3AD203B41FA5}">
                      <a16:colId xmlns:a16="http://schemas.microsoft.com/office/drawing/2014/main" val="20002"/>
                    </a:ext>
                  </a:extLst>
                </a:gridCol>
              </a:tblGrid>
              <a:tr h="449483">
                <a:tc>
                  <a:txBody>
                    <a:bodyPr/>
                    <a:lstStyle/>
                    <a:p>
                      <a:pPr marL="0" lvl="0" indent="0" algn="ctr" rtl="0">
                        <a:spcBef>
                          <a:spcPts val="0"/>
                        </a:spcBef>
                        <a:spcAft>
                          <a:spcPts val="0"/>
                        </a:spcAft>
                        <a:buNone/>
                      </a:pPr>
                      <a:r>
                        <a:rPr lang="en" sz="1900">
                          <a:latin typeface="Google Sans"/>
                          <a:ea typeface="Google Sans"/>
                          <a:cs typeface="Google Sans"/>
                          <a:sym typeface="Google Sans"/>
                        </a:rPr>
                        <a:t>Class</a:t>
                      </a:r>
                      <a:endParaRPr sz="1900">
                        <a:latin typeface="Google Sans"/>
                        <a:ea typeface="Google Sans"/>
                        <a:cs typeface="Google Sans"/>
                        <a:sym typeface="Google Sans"/>
                      </a:endParaRPr>
                    </a:p>
                  </a:txBody>
                  <a:tcPr marL="60950" marR="60950" marT="60950" marB="60950"/>
                </a:tc>
                <a:tc>
                  <a:txBody>
                    <a:bodyPr/>
                    <a:lstStyle/>
                    <a:p>
                      <a:pPr marL="0" lvl="0" indent="0" algn="l" rtl="0">
                        <a:spcBef>
                          <a:spcPts val="0"/>
                        </a:spcBef>
                        <a:spcAft>
                          <a:spcPts val="0"/>
                        </a:spcAft>
                        <a:buNone/>
                      </a:pPr>
                      <a:r>
                        <a:rPr lang="en" sz="1900">
                          <a:latin typeface="Google Sans"/>
                          <a:ea typeface="Google Sans"/>
                          <a:cs typeface="Google Sans"/>
                          <a:sym typeface="Google Sans"/>
                        </a:rPr>
                        <a:t>Prob.</a:t>
                      </a:r>
                      <a:endParaRPr sz="1900">
                        <a:latin typeface="Google Sans"/>
                        <a:ea typeface="Google Sans"/>
                        <a:cs typeface="Google Sans"/>
                        <a:sym typeface="Google Sans"/>
                      </a:endParaRPr>
                    </a:p>
                  </a:txBody>
                  <a:tcPr marL="60950" marR="60950" marT="60950" marB="60950"/>
                </a:tc>
                <a:tc>
                  <a:txBody>
                    <a:bodyPr/>
                    <a:lstStyle/>
                    <a:p>
                      <a:pPr marL="0" lvl="0" indent="0" algn="l" rtl="0">
                        <a:spcBef>
                          <a:spcPts val="0"/>
                        </a:spcBef>
                        <a:spcAft>
                          <a:spcPts val="0"/>
                        </a:spcAft>
                        <a:buNone/>
                      </a:pPr>
                      <a:r>
                        <a:rPr lang="en" sz="1900">
                          <a:latin typeface="Google Sans"/>
                          <a:ea typeface="Google Sans"/>
                          <a:cs typeface="Google Sans"/>
                          <a:sym typeface="Google Sans"/>
                        </a:rPr>
                        <a:t>Final class</a:t>
                      </a:r>
                      <a:endParaRPr sz="1900">
                        <a:latin typeface="Google Sans"/>
                        <a:ea typeface="Google Sans"/>
                        <a:cs typeface="Google Sans"/>
                        <a:sym typeface="Google Sans"/>
                      </a:endParaRPr>
                    </a:p>
                  </a:txBody>
                  <a:tcPr marL="60950" marR="60950" marT="60950" marB="60950"/>
                </a:tc>
                <a:extLst>
                  <a:ext uri="{0D108BD9-81ED-4DB2-BD59-A6C34878D82A}">
                    <a16:rowId xmlns:a16="http://schemas.microsoft.com/office/drawing/2014/main" val="10000"/>
                  </a:ext>
                </a:extLst>
              </a:tr>
              <a:tr h="764150">
                <a:tc>
                  <a:txBody>
                    <a:bodyPr/>
                    <a:lstStyle/>
                    <a:p>
                      <a:pPr marL="0" lvl="0" indent="0" algn="l" rtl="0">
                        <a:spcBef>
                          <a:spcPts val="0"/>
                        </a:spcBef>
                        <a:spcAft>
                          <a:spcPts val="0"/>
                        </a:spcAft>
                        <a:buNone/>
                      </a:pPr>
                      <a:r>
                        <a:rPr lang="en" sz="1900" b="1">
                          <a:solidFill>
                            <a:srgbClr val="38761D"/>
                          </a:solidFill>
                          <a:latin typeface="Google Sans"/>
                          <a:ea typeface="Google Sans"/>
                          <a:cs typeface="Google Sans"/>
                          <a:sym typeface="Google Sans"/>
                        </a:rPr>
                        <a:t>Grass</a:t>
                      </a:r>
                      <a:endParaRPr sz="1900" b="1">
                        <a:solidFill>
                          <a:srgbClr val="38761D"/>
                        </a:solidFill>
                        <a:latin typeface="Google Sans"/>
                        <a:ea typeface="Google Sans"/>
                        <a:cs typeface="Google Sans"/>
                        <a:sym typeface="Google Sans"/>
                      </a:endParaRPr>
                    </a:p>
                  </a:txBody>
                  <a:tcPr marL="60950" marR="60950" marT="60950" marB="60950"/>
                </a:tc>
                <a:tc>
                  <a:txBody>
                    <a:bodyPr/>
                    <a:lstStyle/>
                    <a:p>
                      <a:pPr marL="0" lvl="0" indent="0" algn="l" rtl="0">
                        <a:spcBef>
                          <a:spcPts val="0"/>
                        </a:spcBef>
                        <a:spcAft>
                          <a:spcPts val="0"/>
                        </a:spcAft>
                        <a:buNone/>
                      </a:pPr>
                      <a:r>
                        <a:rPr lang="en" sz="1900" b="1" dirty="0">
                          <a:latin typeface="Google Sans"/>
                          <a:ea typeface="Google Sans"/>
                          <a:cs typeface="Google Sans"/>
                          <a:sym typeface="Google Sans"/>
                        </a:rPr>
                        <a:t>60%</a:t>
                      </a:r>
                      <a:endParaRPr sz="1900" b="1" dirty="0">
                        <a:latin typeface="Google Sans"/>
                        <a:ea typeface="Google Sans"/>
                        <a:cs typeface="Google Sans"/>
                        <a:sym typeface="Google Sans"/>
                      </a:endParaRPr>
                    </a:p>
                  </a:txBody>
                  <a:tcPr marL="60950" marR="60950" marT="60950" marB="60950"/>
                </a:tc>
                <a:tc rowSpan="3">
                  <a:txBody>
                    <a:bodyPr/>
                    <a:lstStyle/>
                    <a:p>
                      <a:pPr marL="0" lvl="0" indent="0" algn="ctr" rtl="0">
                        <a:spcBef>
                          <a:spcPts val="0"/>
                        </a:spcBef>
                        <a:spcAft>
                          <a:spcPts val="0"/>
                        </a:spcAft>
                        <a:buNone/>
                      </a:pPr>
                      <a:r>
                        <a:rPr lang="en" sz="1900" dirty="0">
                          <a:latin typeface="Google Sans"/>
                          <a:ea typeface="Google Sans"/>
                          <a:cs typeface="Google Sans"/>
                          <a:sym typeface="Google Sans"/>
                        </a:rPr>
                        <a:t>GRASS</a:t>
                      </a:r>
                      <a:endParaRPr sz="1900" dirty="0">
                        <a:latin typeface="Google Sans"/>
                        <a:ea typeface="Google Sans"/>
                        <a:cs typeface="Google Sans"/>
                        <a:sym typeface="Google Sans"/>
                      </a:endParaRPr>
                    </a:p>
                  </a:txBody>
                  <a:tcPr marL="60950" marR="60950" marT="60950" marB="60950" anchor="ctr">
                    <a:solidFill>
                      <a:srgbClr val="B6D7A8"/>
                    </a:solidFill>
                  </a:tcPr>
                </a:tc>
                <a:extLst>
                  <a:ext uri="{0D108BD9-81ED-4DB2-BD59-A6C34878D82A}">
                    <a16:rowId xmlns:a16="http://schemas.microsoft.com/office/drawing/2014/main" val="10001"/>
                  </a:ext>
                </a:extLst>
              </a:tr>
              <a:tr h="764150">
                <a:tc>
                  <a:txBody>
                    <a:bodyPr/>
                    <a:lstStyle/>
                    <a:p>
                      <a:pPr marL="0" lvl="0" indent="0" algn="l" rtl="0">
                        <a:spcBef>
                          <a:spcPts val="0"/>
                        </a:spcBef>
                        <a:spcAft>
                          <a:spcPts val="0"/>
                        </a:spcAft>
                        <a:buNone/>
                      </a:pPr>
                      <a:r>
                        <a:rPr lang="en" sz="1900" b="1">
                          <a:solidFill>
                            <a:schemeClr val="accent1"/>
                          </a:solidFill>
                          <a:latin typeface="Google Sans"/>
                          <a:ea typeface="Google Sans"/>
                          <a:cs typeface="Google Sans"/>
                          <a:sym typeface="Google Sans"/>
                        </a:rPr>
                        <a:t>Shrub</a:t>
                      </a:r>
                      <a:endParaRPr sz="1900" b="1">
                        <a:solidFill>
                          <a:schemeClr val="accent1"/>
                        </a:solidFill>
                        <a:latin typeface="Google Sans"/>
                        <a:ea typeface="Google Sans"/>
                        <a:cs typeface="Google Sans"/>
                        <a:sym typeface="Google Sans"/>
                      </a:endParaRPr>
                    </a:p>
                  </a:txBody>
                  <a:tcPr marL="60950" marR="60950" marT="60950" marB="60950"/>
                </a:tc>
                <a:tc>
                  <a:txBody>
                    <a:bodyPr/>
                    <a:lstStyle/>
                    <a:p>
                      <a:pPr marL="0" lvl="0" indent="0" algn="l" rtl="0">
                        <a:spcBef>
                          <a:spcPts val="0"/>
                        </a:spcBef>
                        <a:spcAft>
                          <a:spcPts val="0"/>
                        </a:spcAft>
                        <a:buNone/>
                      </a:pPr>
                      <a:r>
                        <a:rPr lang="en" sz="1900">
                          <a:latin typeface="Google Sans"/>
                          <a:ea typeface="Google Sans"/>
                          <a:cs typeface="Google Sans"/>
                          <a:sym typeface="Google Sans"/>
                        </a:rPr>
                        <a:t>20%</a:t>
                      </a:r>
                      <a:endParaRPr sz="1900">
                        <a:latin typeface="Google Sans"/>
                        <a:ea typeface="Google Sans"/>
                        <a:cs typeface="Google Sans"/>
                        <a:sym typeface="Google Sans"/>
                      </a:endParaRPr>
                    </a:p>
                  </a:txBody>
                  <a:tcPr marL="60950" marR="60950" marT="60950" marB="60950"/>
                </a:tc>
                <a:tc vMerge="1">
                  <a:txBody>
                    <a:bodyPr/>
                    <a:lstStyle/>
                    <a:p>
                      <a:endParaRPr lang="en-US"/>
                    </a:p>
                  </a:txBody>
                  <a:tcPr/>
                </a:tc>
                <a:extLst>
                  <a:ext uri="{0D108BD9-81ED-4DB2-BD59-A6C34878D82A}">
                    <a16:rowId xmlns:a16="http://schemas.microsoft.com/office/drawing/2014/main" val="10002"/>
                  </a:ext>
                </a:extLst>
              </a:tr>
              <a:tr h="449483">
                <a:tc>
                  <a:txBody>
                    <a:bodyPr/>
                    <a:lstStyle/>
                    <a:p>
                      <a:pPr marL="0" lvl="0" indent="0" algn="l" rtl="0">
                        <a:spcBef>
                          <a:spcPts val="0"/>
                        </a:spcBef>
                        <a:spcAft>
                          <a:spcPts val="0"/>
                        </a:spcAft>
                        <a:buNone/>
                      </a:pPr>
                      <a:r>
                        <a:rPr lang="en" sz="1900" b="1">
                          <a:solidFill>
                            <a:srgbClr val="BF9000"/>
                          </a:solidFill>
                          <a:latin typeface="Google Sans"/>
                          <a:ea typeface="Google Sans"/>
                          <a:cs typeface="Google Sans"/>
                          <a:sym typeface="Google Sans"/>
                        </a:rPr>
                        <a:t>Crop</a:t>
                      </a:r>
                      <a:endParaRPr sz="1900" b="1">
                        <a:solidFill>
                          <a:srgbClr val="BF9000"/>
                        </a:solidFill>
                        <a:latin typeface="Google Sans"/>
                        <a:ea typeface="Google Sans"/>
                        <a:cs typeface="Google Sans"/>
                        <a:sym typeface="Google Sans"/>
                      </a:endParaRPr>
                    </a:p>
                  </a:txBody>
                  <a:tcPr marL="60950" marR="60950" marT="60950" marB="60950"/>
                </a:tc>
                <a:tc>
                  <a:txBody>
                    <a:bodyPr/>
                    <a:lstStyle/>
                    <a:p>
                      <a:pPr marL="0" lvl="0" indent="0" algn="l" rtl="0">
                        <a:spcBef>
                          <a:spcPts val="0"/>
                        </a:spcBef>
                        <a:spcAft>
                          <a:spcPts val="0"/>
                        </a:spcAft>
                        <a:buNone/>
                      </a:pPr>
                      <a:r>
                        <a:rPr lang="en" sz="1900" dirty="0">
                          <a:latin typeface="Google Sans"/>
                          <a:ea typeface="Google Sans"/>
                          <a:cs typeface="Google Sans"/>
                          <a:sym typeface="Google Sans"/>
                        </a:rPr>
                        <a:t>20%</a:t>
                      </a:r>
                      <a:endParaRPr sz="1900" dirty="0">
                        <a:latin typeface="Google Sans"/>
                        <a:ea typeface="Google Sans"/>
                        <a:cs typeface="Google Sans"/>
                        <a:sym typeface="Google Sans"/>
                      </a:endParaRPr>
                    </a:p>
                  </a:txBody>
                  <a:tcPr marL="60950" marR="60950" marT="60950" marB="60950"/>
                </a:tc>
                <a:tc vMerge="1">
                  <a:txBody>
                    <a:bodyPr/>
                    <a:lstStyle/>
                    <a:p>
                      <a:endParaRPr lang="en-US"/>
                    </a:p>
                  </a:txBody>
                  <a:tcPr/>
                </a:tc>
                <a:extLst>
                  <a:ext uri="{0D108BD9-81ED-4DB2-BD59-A6C34878D82A}">
                    <a16:rowId xmlns:a16="http://schemas.microsoft.com/office/drawing/2014/main" val="10003"/>
                  </a:ext>
                </a:extLst>
              </a:tr>
            </a:tbl>
          </a:graphicData>
        </a:graphic>
      </p:graphicFrame>
      <p:sp>
        <p:nvSpPr>
          <p:cNvPr id="24" name="Google Shape;913;p73">
            <a:extLst>
              <a:ext uri="{FF2B5EF4-FFF2-40B4-BE49-F238E27FC236}">
                <a16:creationId xmlns:a16="http://schemas.microsoft.com/office/drawing/2014/main" id="{4E17132E-62A0-C956-A7E3-7A3CA9AFCEB7}"/>
              </a:ext>
            </a:extLst>
          </p:cNvPr>
          <p:cNvSpPr txBox="1">
            <a:spLocks noGrp="1"/>
          </p:cNvSpPr>
          <p:nvPr>
            <p:ph sz="half" idx="1"/>
          </p:nvPr>
        </p:nvSpPr>
        <p:spPr>
          <a:xfrm>
            <a:off x="1833454" y="1837944"/>
            <a:ext cx="3175520" cy="3657600"/>
          </a:xfrm>
          <a:prstGeom prst="rect">
            <a:avLst/>
          </a:prstGeom>
        </p:spPr>
        <p:txBody>
          <a:bodyPr spcFirstLastPara="1" wrap="square" lIns="0" tIns="0" rIns="0" bIns="0" anchor="t" anchorCtr="0">
            <a:noAutofit/>
          </a:bodyPr>
          <a:lstStyle/>
          <a:p>
            <a:pPr marL="0" indent="0">
              <a:buNone/>
            </a:pPr>
            <a:endParaRPr sz="2000" dirty="0"/>
          </a:p>
          <a:p>
            <a:pPr marL="243852" indent="-240465"/>
            <a:endParaRPr lang="en" sz="2000" dirty="0"/>
          </a:p>
          <a:p>
            <a:pPr marL="243852" indent="-240465"/>
            <a:r>
              <a:rPr lang="en-US" sz="2000" b="1" dirty="0"/>
              <a:t>Highest probability assemblage: </a:t>
            </a:r>
          </a:p>
          <a:p>
            <a:pPr marL="701052" lvl="1" indent="-240465"/>
            <a:r>
              <a:rPr lang="en-US" sz="2000" dirty="0"/>
              <a:t>Class with the most votes from trees gets the pixel</a:t>
            </a:r>
          </a:p>
          <a:p>
            <a:pPr marL="243852" indent="-240465"/>
            <a:r>
              <a:rPr lang="en-US" sz="2000" dirty="0"/>
              <a:t>We use this for land cover and land use</a:t>
            </a:r>
            <a:endParaRPr sz="2000" dirty="0"/>
          </a:p>
          <a:p>
            <a:pPr marL="0" indent="0">
              <a:buNone/>
            </a:pPr>
            <a:endParaRPr sz="2000" dirty="0"/>
          </a:p>
        </p:txBody>
      </p:sp>
      <p:sp>
        <p:nvSpPr>
          <p:cNvPr id="25" name="Google Shape;924;p73">
            <a:extLst>
              <a:ext uri="{FF2B5EF4-FFF2-40B4-BE49-F238E27FC236}">
                <a16:creationId xmlns:a16="http://schemas.microsoft.com/office/drawing/2014/main" id="{41847D20-89DE-368A-12DB-A862B5CB6C96}"/>
              </a:ext>
            </a:extLst>
          </p:cNvPr>
          <p:cNvSpPr/>
          <p:nvPr/>
        </p:nvSpPr>
        <p:spPr>
          <a:xfrm>
            <a:off x="2593668" y="1990548"/>
            <a:ext cx="1175400" cy="711200"/>
          </a:xfrm>
          <a:prstGeom prst="roundRect">
            <a:avLst>
              <a:gd name="adj" fmla="val 16667"/>
            </a:avLst>
          </a:prstGeom>
          <a:solidFill>
            <a:srgbClr val="C00000"/>
          </a:solidFill>
          <a:ln>
            <a:noFill/>
          </a:ln>
        </p:spPr>
        <p:txBody>
          <a:bodyPr spcFirstLastPara="1" wrap="square" lIns="0" tIns="0" rIns="0" bIns="0" anchor="ctr" anchorCtr="0">
            <a:noAutofit/>
          </a:bodyPr>
          <a:lstStyle/>
          <a:p>
            <a:pPr algn="ctr"/>
            <a:r>
              <a:rPr lang="en"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rPr>
              <a:t>map assemblage</a:t>
            </a:r>
            <a:endParaRPr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endParaRPr>
          </a:p>
        </p:txBody>
      </p:sp>
    </p:spTree>
    <p:extLst>
      <p:ext uri="{BB962C8B-B14F-4D97-AF65-F5344CB8AC3E}">
        <p14:creationId xmlns:p14="http://schemas.microsoft.com/office/powerpoint/2010/main" val="86664357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997"/>
        <p:cNvGrpSpPr/>
        <p:nvPr/>
      </p:nvGrpSpPr>
      <p:grpSpPr>
        <a:xfrm>
          <a:off x="0" y="0"/>
          <a:ext cx="0" cy="0"/>
          <a:chOff x="0" y="0"/>
          <a:chExt cx="0" cy="0"/>
        </a:xfrm>
      </p:grpSpPr>
      <p:pic>
        <p:nvPicPr>
          <p:cNvPr id="21" name="Picture 20" descr="cartoon with 5 simplified decision trees. 3 decision trees are labeled grass, 1 is labeled shrub, one is labeled crop. ">
            <a:extLst>
              <a:ext uri="{FF2B5EF4-FFF2-40B4-BE49-F238E27FC236}">
                <a16:creationId xmlns:a16="http://schemas.microsoft.com/office/drawing/2014/main" id="{95835465-6FA2-8605-DC0C-34BC6ACE440F}"/>
              </a:ext>
            </a:extLst>
          </p:cNvPr>
          <p:cNvPicPr>
            <a:picLocks noChangeAspect="1"/>
          </p:cNvPicPr>
          <p:nvPr/>
        </p:nvPicPr>
        <p:blipFill rotWithShape="1">
          <a:blip r:embed="rId3"/>
          <a:srcRect b="60367"/>
          <a:stretch/>
        </p:blipFill>
        <p:spPr>
          <a:xfrm>
            <a:off x="5293618" y="1004135"/>
            <a:ext cx="6811326" cy="2110540"/>
          </a:xfrm>
          <a:prstGeom prst="rect">
            <a:avLst/>
          </a:prstGeom>
        </p:spPr>
      </p:pic>
      <p:sp>
        <p:nvSpPr>
          <p:cNvPr id="998" name="Google Shape;998;p76"/>
          <p:cNvSpPr txBox="1">
            <a:spLocks noGrp="1"/>
          </p:cNvSpPr>
          <p:nvPr>
            <p:ph type="title"/>
          </p:nvPr>
        </p:nvSpPr>
        <p:spPr>
          <a:prstGeom prst="rect">
            <a:avLst/>
          </a:prstGeom>
        </p:spPr>
        <p:txBody>
          <a:bodyPr spcFirstLastPara="1" wrap="square" lIns="0" tIns="0" rIns="121900" bIns="0" anchor="t" anchorCtr="0">
            <a:noAutofit/>
          </a:bodyPr>
          <a:lstStyle/>
          <a:p>
            <a:r>
              <a:rPr lang="en" dirty="0">
                <a:latin typeface="Helvetica" panose="020B0604020202020204" pitchFamily="34" charset="0"/>
                <a:cs typeface="Helvetica" panose="020B0604020202020204" pitchFamily="34" charset="0"/>
              </a:rPr>
              <a:t>LCMS Workflow</a:t>
            </a:r>
            <a:endParaRPr dirty="0">
              <a:latin typeface="Helvetica" panose="020B0604020202020204" pitchFamily="34" charset="0"/>
              <a:cs typeface="Helvetica" panose="020B0604020202020204" pitchFamily="34" charset="0"/>
            </a:endParaRPr>
          </a:p>
          <a:p>
            <a:r>
              <a:rPr lang="en" sz="2400" dirty="0">
                <a:latin typeface="Helvetica" panose="020B0604020202020204" pitchFamily="34" charset="0"/>
                <a:ea typeface="Google Sans"/>
                <a:cs typeface="Helvetica" panose="020B0604020202020204" pitchFamily="34" charset="0"/>
                <a:sym typeface="Google Sans"/>
              </a:rPr>
              <a:t>Map assemblage</a:t>
            </a:r>
            <a:endParaRPr sz="2400" dirty="0">
              <a:latin typeface="Helvetica" panose="020B0604020202020204" pitchFamily="34" charset="0"/>
              <a:ea typeface="Google Sans"/>
              <a:cs typeface="Helvetica" panose="020B0604020202020204" pitchFamily="34" charset="0"/>
              <a:sym typeface="Google Sans"/>
            </a:endParaRPr>
          </a:p>
        </p:txBody>
      </p:sp>
      <p:sp>
        <p:nvSpPr>
          <p:cNvPr id="24" name="Google Shape;913;p73">
            <a:extLst>
              <a:ext uri="{FF2B5EF4-FFF2-40B4-BE49-F238E27FC236}">
                <a16:creationId xmlns:a16="http://schemas.microsoft.com/office/drawing/2014/main" id="{4E17132E-62A0-C956-A7E3-7A3CA9AFCEB7}"/>
              </a:ext>
            </a:extLst>
          </p:cNvPr>
          <p:cNvSpPr txBox="1">
            <a:spLocks noGrp="1"/>
          </p:cNvSpPr>
          <p:nvPr>
            <p:ph sz="half" idx="1"/>
          </p:nvPr>
        </p:nvSpPr>
        <p:spPr>
          <a:xfrm>
            <a:off x="1833454" y="1837944"/>
            <a:ext cx="3175520" cy="3657600"/>
          </a:xfrm>
          <a:prstGeom prst="rect">
            <a:avLst/>
          </a:prstGeom>
        </p:spPr>
        <p:txBody>
          <a:bodyPr spcFirstLastPara="1" wrap="square" lIns="0" tIns="0" rIns="0" bIns="0" anchor="t" anchorCtr="0">
            <a:noAutofit/>
          </a:bodyPr>
          <a:lstStyle/>
          <a:p>
            <a:pPr marL="0" indent="0">
              <a:buNone/>
            </a:pPr>
            <a:endParaRPr sz="2000" dirty="0"/>
          </a:p>
          <a:p>
            <a:pPr marL="243852" indent="-240465"/>
            <a:endParaRPr lang="en" sz="2000" dirty="0"/>
          </a:p>
          <a:p>
            <a:pPr marL="243852" indent="-240465"/>
            <a:r>
              <a:rPr lang="en-US" sz="2000" b="1" dirty="0"/>
              <a:t>Highest probability assemblage: </a:t>
            </a:r>
          </a:p>
          <a:p>
            <a:pPr marL="701052" lvl="1" indent="-240465"/>
            <a:r>
              <a:rPr lang="en-US" sz="2000" dirty="0"/>
              <a:t>Class with the most votes from trees gets the pixel</a:t>
            </a:r>
          </a:p>
          <a:p>
            <a:pPr marL="243852" indent="-240465"/>
            <a:r>
              <a:rPr lang="en-US" sz="2000" dirty="0"/>
              <a:t>We use this for land cover and land use</a:t>
            </a:r>
            <a:endParaRPr sz="2000" dirty="0"/>
          </a:p>
          <a:p>
            <a:pPr marL="0" indent="0">
              <a:buNone/>
            </a:pPr>
            <a:endParaRPr sz="2000" dirty="0"/>
          </a:p>
        </p:txBody>
      </p:sp>
      <p:sp>
        <p:nvSpPr>
          <p:cNvPr id="25" name="Google Shape;924;p73">
            <a:extLst>
              <a:ext uri="{FF2B5EF4-FFF2-40B4-BE49-F238E27FC236}">
                <a16:creationId xmlns:a16="http://schemas.microsoft.com/office/drawing/2014/main" id="{41847D20-89DE-368A-12DB-A862B5CB6C96}"/>
              </a:ext>
            </a:extLst>
          </p:cNvPr>
          <p:cNvSpPr/>
          <p:nvPr/>
        </p:nvSpPr>
        <p:spPr>
          <a:xfrm>
            <a:off x="2593668" y="1990548"/>
            <a:ext cx="1175400" cy="711200"/>
          </a:xfrm>
          <a:prstGeom prst="roundRect">
            <a:avLst>
              <a:gd name="adj" fmla="val 16667"/>
            </a:avLst>
          </a:prstGeom>
          <a:solidFill>
            <a:srgbClr val="C00000"/>
          </a:solidFill>
          <a:ln>
            <a:noFill/>
          </a:ln>
        </p:spPr>
        <p:txBody>
          <a:bodyPr spcFirstLastPara="1" wrap="square" lIns="0" tIns="0" rIns="0" bIns="0" anchor="ctr" anchorCtr="0">
            <a:noAutofit/>
          </a:bodyPr>
          <a:lstStyle/>
          <a:p>
            <a:pPr algn="ctr"/>
            <a:r>
              <a:rPr lang="en"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rPr>
              <a:t>map assemblage</a:t>
            </a:r>
            <a:endParaRPr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endParaRPr>
          </a:p>
        </p:txBody>
      </p:sp>
      <p:pic>
        <p:nvPicPr>
          <p:cNvPr id="22" name="Picture 21" descr="High resolution image with a red square on it denoting a single pixel that would be predicted by LCMS">
            <a:extLst>
              <a:ext uri="{FF2B5EF4-FFF2-40B4-BE49-F238E27FC236}">
                <a16:creationId xmlns:a16="http://schemas.microsoft.com/office/drawing/2014/main" id="{8AD3B9CD-7897-2FD8-1886-0006FD11DBD4}"/>
              </a:ext>
            </a:extLst>
          </p:cNvPr>
          <p:cNvPicPr>
            <a:picLocks noChangeAspect="1"/>
          </p:cNvPicPr>
          <p:nvPr/>
        </p:nvPicPr>
        <p:blipFill rotWithShape="1">
          <a:blip r:embed="rId3"/>
          <a:srcRect t="45695" r="46967"/>
          <a:stretch/>
        </p:blipFill>
        <p:spPr>
          <a:xfrm>
            <a:off x="5293618" y="3429000"/>
            <a:ext cx="3612257" cy="2891832"/>
          </a:xfrm>
          <a:prstGeom prst="rect">
            <a:avLst/>
          </a:prstGeom>
        </p:spPr>
      </p:pic>
      <p:graphicFrame>
        <p:nvGraphicFramePr>
          <p:cNvPr id="23" name="Google Shape;952;p74">
            <a:extLst>
              <a:ext uri="{FF2B5EF4-FFF2-40B4-BE49-F238E27FC236}">
                <a16:creationId xmlns:a16="http://schemas.microsoft.com/office/drawing/2014/main" id="{1207CE4C-7D9A-52AA-080C-F19A8581D3D6}"/>
              </a:ext>
            </a:extLst>
          </p:cNvPr>
          <p:cNvGraphicFramePr/>
          <p:nvPr>
            <p:extLst>
              <p:ext uri="{D42A27DB-BD31-4B8C-83A1-F6EECF244321}">
                <p14:modId xmlns:p14="http://schemas.microsoft.com/office/powerpoint/2010/main" val="1266195009"/>
              </p:ext>
            </p:extLst>
          </p:nvPr>
        </p:nvGraphicFramePr>
        <p:xfrm>
          <a:off x="8998250" y="3661283"/>
          <a:ext cx="3116467" cy="2427266"/>
        </p:xfrm>
        <a:graphic>
          <a:graphicData uri="http://schemas.openxmlformats.org/drawingml/2006/table">
            <a:tbl>
              <a:tblPr>
                <a:noFill/>
              </a:tblPr>
              <a:tblGrid>
                <a:gridCol w="894883">
                  <a:extLst>
                    <a:ext uri="{9D8B030D-6E8A-4147-A177-3AD203B41FA5}">
                      <a16:colId xmlns:a16="http://schemas.microsoft.com/office/drawing/2014/main" val="20000"/>
                    </a:ext>
                  </a:extLst>
                </a:gridCol>
                <a:gridCol w="902017">
                  <a:extLst>
                    <a:ext uri="{9D8B030D-6E8A-4147-A177-3AD203B41FA5}">
                      <a16:colId xmlns:a16="http://schemas.microsoft.com/office/drawing/2014/main" val="20001"/>
                    </a:ext>
                  </a:extLst>
                </a:gridCol>
                <a:gridCol w="1319567">
                  <a:extLst>
                    <a:ext uri="{9D8B030D-6E8A-4147-A177-3AD203B41FA5}">
                      <a16:colId xmlns:a16="http://schemas.microsoft.com/office/drawing/2014/main" val="20002"/>
                    </a:ext>
                  </a:extLst>
                </a:gridCol>
              </a:tblGrid>
              <a:tr h="449483">
                <a:tc>
                  <a:txBody>
                    <a:bodyPr/>
                    <a:lstStyle/>
                    <a:p>
                      <a:pPr marL="0" lvl="0" indent="0" algn="ctr" rtl="0">
                        <a:spcBef>
                          <a:spcPts val="0"/>
                        </a:spcBef>
                        <a:spcAft>
                          <a:spcPts val="0"/>
                        </a:spcAft>
                        <a:buNone/>
                      </a:pPr>
                      <a:r>
                        <a:rPr lang="en" sz="1900" dirty="0">
                          <a:latin typeface="Google Sans"/>
                          <a:ea typeface="Google Sans"/>
                          <a:cs typeface="Google Sans"/>
                          <a:sym typeface="Google Sans"/>
                        </a:rPr>
                        <a:t>Class</a:t>
                      </a:r>
                      <a:endParaRPr sz="1900" dirty="0">
                        <a:latin typeface="Google Sans"/>
                        <a:ea typeface="Google Sans"/>
                        <a:cs typeface="Google Sans"/>
                        <a:sym typeface="Google Sans"/>
                      </a:endParaRPr>
                    </a:p>
                  </a:txBody>
                  <a:tcPr marL="60950" marR="60950" marT="60950" marB="60950"/>
                </a:tc>
                <a:tc>
                  <a:txBody>
                    <a:bodyPr/>
                    <a:lstStyle/>
                    <a:p>
                      <a:pPr marL="0" lvl="0" indent="0" algn="l" rtl="0">
                        <a:spcBef>
                          <a:spcPts val="0"/>
                        </a:spcBef>
                        <a:spcAft>
                          <a:spcPts val="0"/>
                        </a:spcAft>
                        <a:buNone/>
                      </a:pPr>
                      <a:r>
                        <a:rPr lang="en" sz="1900" dirty="0">
                          <a:latin typeface="Google Sans"/>
                          <a:ea typeface="Google Sans"/>
                          <a:cs typeface="Google Sans"/>
                          <a:sym typeface="Google Sans"/>
                        </a:rPr>
                        <a:t>Prob.</a:t>
                      </a:r>
                      <a:endParaRPr sz="1900" dirty="0">
                        <a:latin typeface="Google Sans"/>
                        <a:ea typeface="Google Sans"/>
                        <a:cs typeface="Google Sans"/>
                        <a:sym typeface="Google Sans"/>
                      </a:endParaRPr>
                    </a:p>
                  </a:txBody>
                  <a:tcPr marL="60950" marR="60950" marT="60950" marB="60950"/>
                </a:tc>
                <a:tc>
                  <a:txBody>
                    <a:bodyPr/>
                    <a:lstStyle/>
                    <a:p>
                      <a:pPr marL="0" lvl="0" indent="0" algn="l" rtl="0">
                        <a:spcBef>
                          <a:spcPts val="0"/>
                        </a:spcBef>
                        <a:spcAft>
                          <a:spcPts val="0"/>
                        </a:spcAft>
                        <a:buNone/>
                      </a:pPr>
                      <a:r>
                        <a:rPr lang="en" sz="1900">
                          <a:latin typeface="Google Sans"/>
                          <a:ea typeface="Google Sans"/>
                          <a:cs typeface="Google Sans"/>
                          <a:sym typeface="Google Sans"/>
                        </a:rPr>
                        <a:t>Final class</a:t>
                      </a:r>
                      <a:endParaRPr sz="1900">
                        <a:latin typeface="Google Sans"/>
                        <a:ea typeface="Google Sans"/>
                        <a:cs typeface="Google Sans"/>
                        <a:sym typeface="Google Sans"/>
                      </a:endParaRPr>
                    </a:p>
                  </a:txBody>
                  <a:tcPr marL="60950" marR="60950" marT="60950" marB="60950"/>
                </a:tc>
                <a:extLst>
                  <a:ext uri="{0D108BD9-81ED-4DB2-BD59-A6C34878D82A}">
                    <a16:rowId xmlns:a16="http://schemas.microsoft.com/office/drawing/2014/main" val="10000"/>
                  </a:ext>
                </a:extLst>
              </a:tr>
              <a:tr h="764150">
                <a:tc>
                  <a:txBody>
                    <a:bodyPr/>
                    <a:lstStyle/>
                    <a:p>
                      <a:pPr marL="0" lvl="0" indent="0" algn="l" rtl="0">
                        <a:spcBef>
                          <a:spcPts val="0"/>
                        </a:spcBef>
                        <a:spcAft>
                          <a:spcPts val="0"/>
                        </a:spcAft>
                        <a:buNone/>
                      </a:pPr>
                      <a:r>
                        <a:rPr lang="en" sz="1900" b="1">
                          <a:solidFill>
                            <a:srgbClr val="38761D"/>
                          </a:solidFill>
                          <a:latin typeface="Google Sans"/>
                          <a:ea typeface="Google Sans"/>
                          <a:cs typeface="Google Sans"/>
                          <a:sym typeface="Google Sans"/>
                        </a:rPr>
                        <a:t>Grass</a:t>
                      </a:r>
                      <a:endParaRPr sz="1900" b="1">
                        <a:solidFill>
                          <a:srgbClr val="38761D"/>
                        </a:solidFill>
                        <a:latin typeface="Google Sans"/>
                        <a:ea typeface="Google Sans"/>
                        <a:cs typeface="Google Sans"/>
                        <a:sym typeface="Google Sans"/>
                      </a:endParaRPr>
                    </a:p>
                  </a:txBody>
                  <a:tcPr marL="60950" marR="60950" marT="60950" marB="60950"/>
                </a:tc>
                <a:tc>
                  <a:txBody>
                    <a:bodyPr/>
                    <a:lstStyle/>
                    <a:p>
                      <a:pPr marL="0" lvl="0" indent="0" algn="l" rtl="0">
                        <a:spcBef>
                          <a:spcPts val="0"/>
                        </a:spcBef>
                        <a:spcAft>
                          <a:spcPts val="0"/>
                        </a:spcAft>
                        <a:buNone/>
                      </a:pPr>
                      <a:r>
                        <a:rPr lang="en" sz="1900" b="1" dirty="0">
                          <a:latin typeface="Google Sans"/>
                          <a:ea typeface="Google Sans"/>
                          <a:cs typeface="Google Sans"/>
                          <a:sym typeface="Google Sans"/>
                        </a:rPr>
                        <a:t>60%</a:t>
                      </a:r>
                      <a:endParaRPr sz="1900" b="1" dirty="0">
                        <a:latin typeface="Google Sans"/>
                        <a:ea typeface="Google Sans"/>
                        <a:cs typeface="Google Sans"/>
                        <a:sym typeface="Google Sans"/>
                      </a:endParaRPr>
                    </a:p>
                  </a:txBody>
                  <a:tcPr marL="60950" marR="60950" marT="60950" marB="60950"/>
                </a:tc>
                <a:tc rowSpan="3">
                  <a:txBody>
                    <a:bodyPr/>
                    <a:lstStyle/>
                    <a:p>
                      <a:pPr marL="0" lvl="0" indent="0" algn="ctr" rtl="0">
                        <a:spcBef>
                          <a:spcPts val="0"/>
                        </a:spcBef>
                        <a:spcAft>
                          <a:spcPts val="0"/>
                        </a:spcAft>
                        <a:buNone/>
                      </a:pPr>
                      <a:r>
                        <a:rPr lang="en" sz="1900" dirty="0">
                          <a:latin typeface="Google Sans"/>
                          <a:ea typeface="Google Sans"/>
                          <a:cs typeface="Google Sans"/>
                          <a:sym typeface="Google Sans"/>
                        </a:rPr>
                        <a:t>GRASS</a:t>
                      </a:r>
                      <a:endParaRPr sz="1900" dirty="0">
                        <a:latin typeface="Google Sans"/>
                        <a:ea typeface="Google Sans"/>
                        <a:cs typeface="Google Sans"/>
                        <a:sym typeface="Google Sans"/>
                      </a:endParaRPr>
                    </a:p>
                  </a:txBody>
                  <a:tcPr marL="60950" marR="60950" marT="60950" marB="60950" anchor="ctr">
                    <a:solidFill>
                      <a:srgbClr val="B6D7A8"/>
                    </a:solidFill>
                  </a:tcPr>
                </a:tc>
                <a:extLst>
                  <a:ext uri="{0D108BD9-81ED-4DB2-BD59-A6C34878D82A}">
                    <a16:rowId xmlns:a16="http://schemas.microsoft.com/office/drawing/2014/main" val="10001"/>
                  </a:ext>
                </a:extLst>
              </a:tr>
              <a:tr h="764150">
                <a:tc>
                  <a:txBody>
                    <a:bodyPr/>
                    <a:lstStyle/>
                    <a:p>
                      <a:pPr marL="0" lvl="0" indent="0" algn="l" rtl="0">
                        <a:spcBef>
                          <a:spcPts val="0"/>
                        </a:spcBef>
                        <a:spcAft>
                          <a:spcPts val="0"/>
                        </a:spcAft>
                        <a:buNone/>
                      </a:pPr>
                      <a:r>
                        <a:rPr lang="en" sz="1900" b="1">
                          <a:solidFill>
                            <a:schemeClr val="accent1"/>
                          </a:solidFill>
                          <a:latin typeface="Google Sans"/>
                          <a:ea typeface="Google Sans"/>
                          <a:cs typeface="Google Sans"/>
                          <a:sym typeface="Google Sans"/>
                        </a:rPr>
                        <a:t>Shrub</a:t>
                      </a:r>
                      <a:endParaRPr sz="1900" b="1">
                        <a:solidFill>
                          <a:schemeClr val="accent1"/>
                        </a:solidFill>
                        <a:latin typeface="Google Sans"/>
                        <a:ea typeface="Google Sans"/>
                        <a:cs typeface="Google Sans"/>
                        <a:sym typeface="Google Sans"/>
                      </a:endParaRPr>
                    </a:p>
                  </a:txBody>
                  <a:tcPr marL="60950" marR="60950" marT="60950" marB="60950"/>
                </a:tc>
                <a:tc>
                  <a:txBody>
                    <a:bodyPr/>
                    <a:lstStyle/>
                    <a:p>
                      <a:pPr marL="0" lvl="0" indent="0" algn="l" rtl="0">
                        <a:spcBef>
                          <a:spcPts val="0"/>
                        </a:spcBef>
                        <a:spcAft>
                          <a:spcPts val="0"/>
                        </a:spcAft>
                        <a:buNone/>
                      </a:pPr>
                      <a:r>
                        <a:rPr lang="en" sz="1900">
                          <a:latin typeface="Google Sans"/>
                          <a:ea typeface="Google Sans"/>
                          <a:cs typeface="Google Sans"/>
                          <a:sym typeface="Google Sans"/>
                        </a:rPr>
                        <a:t>20%</a:t>
                      </a:r>
                      <a:endParaRPr sz="1900">
                        <a:latin typeface="Google Sans"/>
                        <a:ea typeface="Google Sans"/>
                        <a:cs typeface="Google Sans"/>
                        <a:sym typeface="Google Sans"/>
                      </a:endParaRPr>
                    </a:p>
                  </a:txBody>
                  <a:tcPr marL="60950" marR="60950" marT="60950" marB="60950"/>
                </a:tc>
                <a:tc vMerge="1">
                  <a:txBody>
                    <a:bodyPr/>
                    <a:lstStyle/>
                    <a:p>
                      <a:endParaRPr lang="en-US"/>
                    </a:p>
                  </a:txBody>
                  <a:tcPr/>
                </a:tc>
                <a:extLst>
                  <a:ext uri="{0D108BD9-81ED-4DB2-BD59-A6C34878D82A}">
                    <a16:rowId xmlns:a16="http://schemas.microsoft.com/office/drawing/2014/main" val="10002"/>
                  </a:ext>
                </a:extLst>
              </a:tr>
              <a:tr h="449483">
                <a:tc>
                  <a:txBody>
                    <a:bodyPr/>
                    <a:lstStyle/>
                    <a:p>
                      <a:pPr marL="0" lvl="0" indent="0" algn="l" rtl="0">
                        <a:spcBef>
                          <a:spcPts val="0"/>
                        </a:spcBef>
                        <a:spcAft>
                          <a:spcPts val="0"/>
                        </a:spcAft>
                        <a:buNone/>
                      </a:pPr>
                      <a:r>
                        <a:rPr lang="en" sz="1900" b="1" dirty="0">
                          <a:solidFill>
                            <a:srgbClr val="BF9000"/>
                          </a:solidFill>
                          <a:latin typeface="Google Sans"/>
                          <a:ea typeface="Google Sans"/>
                          <a:cs typeface="Google Sans"/>
                          <a:sym typeface="Google Sans"/>
                        </a:rPr>
                        <a:t>Crop</a:t>
                      </a:r>
                      <a:endParaRPr sz="1900" b="1" dirty="0">
                        <a:solidFill>
                          <a:srgbClr val="BF9000"/>
                        </a:solidFill>
                        <a:latin typeface="Google Sans"/>
                        <a:ea typeface="Google Sans"/>
                        <a:cs typeface="Google Sans"/>
                        <a:sym typeface="Google Sans"/>
                      </a:endParaRPr>
                    </a:p>
                  </a:txBody>
                  <a:tcPr marL="60950" marR="60950" marT="60950" marB="60950"/>
                </a:tc>
                <a:tc>
                  <a:txBody>
                    <a:bodyPr/>
                    <a:lstStyle/>
                    <a:p>
                      <a:pPr marL="0" lvl="0" indent="0" algn="l" rtl="0">
                        <a:spcBef>
                          <a:spcPts val="0"/>
                        </a:spcBef>
                        <a:spcAft>
                          <a:spcPts val="0"/>
                        </a:spcAft>
                        <a:buNone/>
                      </a:pPr>
                      <a:r>
                        <a:rPr lang="en" sz="1900" dirty="0">
                          <a:latin typeface="Google Sans"/>
                          <a:ea typeface="Google Sans"/>
                          <a:cs typeface="Google Sans"/>
                          <a:sym typeface="Google Sans"/>
                        </a:rPr>
                        <a:t>20%</a:t>
                      </a:r>
                      <a:endParaRPr sz="1900" dirty="0">
                        <a:latin typeface="Google Sans"/>
                        <a:ea typeface="Google Sans"/>
                        <a:cs typeface="Google Sans"/>
                        <a:sym typeface="Google Sans"/>
                      </a:endParaRPr>
                    </a:p>
                  </a:txBody>
                  <a:tcPr marL="60950" marR="60950" marT="60950" marB="60950"/>
                </a:tc>
                <a:tc vMerge="1">
                  <a:txBody>
                    <a:bodyPr/>
                    <a:lstStyle/>
                    <a:p>
                      <a:endParaRPr lang="en-US"/>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73873415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Shape 997"/>
        <p:cNvGrpSpPr/>
        <p:nvPr/>
      </p:nvGrpSpPr>
      <p:grpSpPr>
        <a:xfrm>
          <a:off x="0" y="0"/>
          <a:ext cx="0" cy="0"/>
          <a:chOff x="0" y="0"/>
          <a:chExt cx="0" cy="0"/>
        </a:xfrm>
      </p:grpSpPr>
      <p:sp>
        <p:nvSpPr>
          <p:cNvPr id="998" name="Google Shape;998;p76"/>
          <p:cNvSpPr txBox="1">
            <a:spLocks noGrp="1"/>
          </p:cNvSpPr>
          <p:nvPr>
            <p:ph type="title"/>
          </p:nvPr>
        </p:nvSpPr>
        <p:spPr>
          <a:prstGeom prst="rect">
            <a:avLst/>
          </a:prstGeom>
        </p:spPr>
        <p:txBody>
          <a:bodyPr spcFirstLastPara="1" wrap="square" lIns="0" tIns="0" rIns="121900" bIns="0" anchor="t" anchorCtr="0">
            <a:noAutofit/>
          </a:bodyPr>
          <a:lstStyle/>
          <a:p>
            <a:r>
              <a:rPr lang="en" dirty="0">
                <a:latin typeface="Helvetica" panose="020B0604020202020204" pitchFamily="34" charset="0"/>
                <a:cs typeface="Helvetica" panose="020B0604020202020204" pitchFamily="34" charset="0"/>
              </a:rPr>
              <a:t>LCMS Workflow</a:t>
            </a:r>
            <a:endParaRPr dirty="0">
              <a:latin typeface="Helvetica" panose="020B0604020202020204" pitchFamily="34" charset="0"/>
              <a:cs typeface="Helvetica" panose="020B0604020202020204" pitchFamily="34" charset="0"/>
            </a:endParaRPr>
          </a:p>
          <a:p>
            <a:r>
              <a:rPr lang="en" sz="2400" dirty="0">
                <a:latin typeface="Helvetica" panose="020B0604020202020204" pitchFamily="34" charset="0"/>
                <a:ea typeface="Google Sans"/>
                <a:cs typeface="Helvetica" panose="020B0604020202020204" pitchFamily="34" charset="0"/>
                <a:sym typeface="Google Sans"/>
              </a:rPr>
              <a:t>Map assemblage</a:t>
            </a:r>
            <a:endParaRPr sz="2400" dirty="0">
              <a:latin typeface="Helvetica" panose="020B0604020202020204" pitchFamily="34" charset="0"/>
              <a:ea typeface="Google Sans"/>
              <a:cs typeface="Helvetica" panose="020B0604020202020204" pitchFamily="34" charset="0"/>
              <a:sym typeface="Google Sans"/>
            </a:endParaRPr>
          </a:p>
        </p:txBody>
      </p:sp>
      <p:sp>
        <p:nvSpPr>
          <p:cNvPr id="24" name="Google Shape;913;p73">
            <a:extLst>
              <a:ext uri="{FF2B5EF4-FFF2-40B4-BE49-F238E27FC236}">
                <a16:creationId xmlns:a16="http://schemas.microsoft.com/office/drawing/2014/main" id="{4E17132E-62A0-C956-A7E3-7A3CA9AFCEB7}"/>
              </a:ext>
            </a:extLst>
          </p:cNvPr>
          <p:cNvSpPr txBox="1">
            <a:spLocks noGrp="1"/>
          </p:cNvSpPr>
          <p:nvPr>
            <p:ph sz="half" idx="1"/>
          </p:nvPr>
        </p:nvSpPr>
        <p:spPr>
          <a:xfrm>
            <a:off x="1833454" y="1837944"/>
            <a:ext cx="3175520" cy="3657600"/>
          </a:xfrm>
          <a:prstGeom prst="rect">
            <a:avLst/>
          </a:prstGeom>
        </p:spPr>
        <p:txBody>
          <a:bodyPr spcFirstLastPara="1" wrap="square" lIns="0" tIns="0" rIns="0" bIns="0" anchor="t" anchorCtr="0">
            <a:noAutofit/>
          </a:bodyPr>
          <a:lstStyle/>
          <a:p>
            <a:pPr marL="0" indent="0">
              <a:buNone/>
            </a:pPr>
            <a:endParaRPr sz="2000" dirty="0"/>
          </a:p>
          <a:p>
            <a:pPr marL="243852" indent="-240465"/>
            <a:endParaRPr lang="en" sz="2000" dirty="0"/>
          </a:p>
          <a:p>
            <a:pPr marL="243852" indent="-240465"/>
            <a:r>
              <a:rPr lang="en-US" sz="2000" b="1" dirty="0"/>
              <a:t>Model thresholding:</a:t>
            </a:r>
          </a:p>
          <a:p>
            <a:pPr marL="701052" lvl="1" indent="-240465"/>
            <a:r>
              <a:rPr lang="en-US" sz="2000" dirty="0"/>
              <a:t>Calculate a threshold for each class that balances omission and commission</a:t>
            </a:r>
          </a:p>
          <a:p>
            <a:pPr marL="243852" indent="-240465"/>
            <a:r>
              <a:rPr lang="en-US" sz="2000" dirty="0"/>
              <a:t>Class with the highest probability that also exceeds its threshold gets the pixel</a:t>
            </a:r>
            <a:endParaRPr sz="2000" dirty="0"/>
          </a:p>
          <a:p>
            <a:pPr marL="0" indent="0">
              <a:buNone/>
            </a:pPr>
            <a:endParaRPr sz="2000" dirty="0"/>
          </a:p>
        </p:txBody>
      </p:sp>
      <p:sp>
        <p:nvSpPr>
          <p:cNvPr id="25" name="Google Shape;924;p73">
            <a:extLst>
              <a:ext uri="{FF2B5EF4-FFF2-40B4-BE49-F238E27FC236}">
                <a16:creationId xmlns:a16="http://schemas.microsoft.com/office/drawing/2014/main" id="{41847D20-89DE-368A-12DB-A862B5CB6C96}"/>
              </a:ext>
            </a:extLst>
          </p:cNvPr>
          <p:cNvSpPr/>
          <p:nvPr/>
        </p:nvSpPr>
        <p:spPr>
          <a:xfrm>
            <a:off x="2593668" y="1990548"/>
            <a:ext cx="1175400" cy="711200"/>
          </a:xfrm>
          <a:prstGeom prst="roundRect">
            <a:avLst>
              <a:gd name="adj" fmla="val 16667"/>
            </a:avLst>
          </a:prstGeom>
          <a:solidFill>
            <a:srgbClr val="C00000"/>
          </a:solidFill>
          <a:ln>
            <a:noFill/>
          </a:ln>
        </p:spPr>
        <p:txBody>
          <a:bodyPr spcFirstLastPara="1" wrap="square" lIns="0" tIns="0" rIns="0" bIns="0" anchor="ctr" anchorCtr="0">
            <a:noAutofit/>
          </a:bodyPr>
          <a:lstStyle/>
          <a:p>
            <a:pPr algn="ctr"/>
            <a:r>
              <a:rPr lang="en"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rPr>
              <a:t>map assemblage</a:t>
            </a:r>
            <a:endParaRPr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endParaRPr>
          </a:p>
        </p:txBody>
      </p:sp>
      <p:sp>
        <p:nvSpPr>
          <p:cNvPr id="21" name="Google Shape;677;p61">
            <a:extLst>
              <a:ext uri="{FF2B5EF4-FFF2-40B4-BE49-F238E27FC236}">
                <a16:creationId xmlns:a16="http://schemas.microsoft.com/office/drawing/2014/main" id="{8E4E102F-CD99-8862-CFB6-DFA024FE042E}"/>
              </a:ext>
            </a:extLst>
          </p:cNvPr>
          <p:cNvSpPr/>
          <p:nvPr/>
        </p:nvSpPr>
        <p:spPr>
          <a:xfrm>
            <a:off x="5898826" y="2119283"/>
            <a:ext cx="4343400" cy="38127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Google Sans Text"/>
              <a:ea typeface="Google Sans Text"/>
              <a:cs typeface="Google Sans Text"/>
              <a:sym typeface="Google Sans Text"/>
            </a:endParaRPr>
          </a:p>
        </p:txBody>
      </p:sp>
      <p:sp>
        <p:nvSpPr>
          <p:cNvPr id="22" name="Google Shape;678;p61">
            <a:extLst>
              <a:ext uri="{FF2B5EF4-FFF2-40B4-BE49-F238E27FC236}">
                <a16:creationId xmlns:a16="http://schemas.microsoft.com/office/drawing/2014/main" id="{02DA004B-FDA3-0AE5-764B-8E1EA6D38FD5}"/>
              </a:ext>
            </a:extLst>
          </p:cNvPr>
          <p:cNvSpPr txBox="1"/>
          <p:nvPr/>
        </p:nvSpPr>
        <p:spPr>
          <a:xfrm>
            <a:off x="6664276" y="5925170"/>
            <a:ext cx="2812500" cy="5694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2500" b="1">
                <a:latin typeface="Google Sans Text"/>
                <a:ea typeface="Google Sans Text"/>
                <a:cs typeface="Google Sans Text"/>
                <a:sym typeface="Google Sans Text"/>
              </a:rPr>
              <a:t>Change classes</a:t>
            </a:r>
            <a:endParaRPr sz="2500" b="1">
              <a:latin typeface="Google Sans Text"/>
              <a:ea typeface="Google Sans Text"/>
              <a:cs typeface="Google Sans Text"/>
              <a:sym typeface="Google Sans Text"/>
            </a:endParaRPr>
          </a:p>
        </p:txBody>
      </p:sp>
      <p:sp>
        <p:nvSpPr>
          <p:cNvPr id="23" name="Google Shape;679;p61">
            <a:extLst>
              <a:ext uri="{FF2B5EF4-FFF2-40B4-BE49-F238E27FC236}">
                <a16:creationId xmlns:a16="http://schemas.microsoft.com/office/drawing/2014/main" id="{782583A0-1C3B-063D-7E6E-DB354E8677F7}"/>
              </a:ext>
            </a:extLst>
          </p:cNvPr>
          <p:cNvSpPr txBox="1"/>
          <p:nvPr/>
        </p:nvSpPr>
        <p:spPr>
          <a:xfrm rot="16200000">
            <a:off x="4029464" y="3739933"/>
            <a:ext cx="3169500" cy="5694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2500" b="1">
                <a:latin typeface="Google Sans Text"/>
                <a:ea typeface="Google Sans Text"/>
                <a:cs typeface="Google Sans Text"/>
                <a:sym typeface="Google Sans Text"/>
              </a:rPr>
              <a:t>Probability value</a:t>
            </a:r>
            <a:endParaRPr sz="2500" b="1">
              <a:latin typeface="Google Sans Text"/>
              <a:ea typeface="Google Sans Text"/>
              <a:cs typeface="Google Sans Text"/>
              <a:sym typeface="Google Sans Text"/>
            </a:endParaRPr>
          </a:p>
        </p:txBody>
      </p:sp>
      <p:sp>
        <p:nvSpPr>
          <p:cNvPr id="26" name="Google Shape;680;p61">
            <a:extLst>
              <a:ext uri="{FF2B5EF4-FFF2-40B4-BE49-F238E27FC236}">
                <a16:creationId xmlns:a16="http://schemas.microsoft.com/office/drawing/2014/main" id="{C58A1651-5773-7CD2-1FBF-410A56ABDDCB}"/>
              </a:ext>
            </a:extLst>
          </p:cNvPr>
          <p:cNvSpPr/>
          <p:nvPr/>
        </p:nvSpPr>
        <p:spPr>
          <a:xfrm>
            <a:off x="6458551" y="3321695"/>
            <a:ext cx="569400" cy="2610300"/>
          </a:xfrm>
          <a:prstGeom prst="rect">
            <a:avLst/>
          </a:prstGeom>
          <a:solidFill>
            <a:srgbClr val="F3926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Google Sans Text"/>
              <a:ea typeface="Google Sans Text"/>
              <a:cs typeface="Google Sans Text"/>
              <a:sym typeface="Google Sans Text"/>
            </a:endParaRPr>
          </a:p>
        </p:txBody>
      </p:sp>
      <p:sp>
        <p:nvSpPr>
          <p:cNvPr id="27" name="Google Shape;681;p61">
            <a:extLst>
              <a:ext uri="{FF2B5EF4-FFF2-40B4-BE49-F238E27FC236}">
                <a16:creationId xmlns:a16="http://schemas.microsoft.com/office/drawing/2014/main" id="{14E3B382-A88E-C470-522A-8FAE7EBDD63E}"/>
              </a:ext>
            </a:extLst>
          </p:cNvPr>
          <p:cNvSpPr/>
          <p:nvPr/>
        </p:nvSpPr>
        <p:spPr>
          <a:xfrm>
            <a:off x="7744851" y="3536020"/>
            <a:ext cx="569400" cy="2395800"/>
          </a:xfrm>
          <a:prstGeom prst="rect">
            <a:avLst/>
          </a:prstGeom>
          <a:solidFill>
            <a:srgbClr val="D5430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Google Sans Text"/>
              <a:ea typeface="Google Sans Text"/>
              <a:cs typeface="Google Sans Text"/>
              <a:sym typeface="Google Sans Text"/>
            </a:endParaRPr>
          </a:p>
        </p:txBody>
      </p:sp>
      <p:sp>
        <p:nvSpPr>
          <p:cNvPr id="28" name="Google Shape;682;p61">
            <a:extLst>
              <a:ext uri="{FF2B5EF4-FFF2-40B4-BE49-F238E27FC236}">
                <a16:creationId xmlns:a16="http://schemas.microsoft.com/office/drawing/2014/main" id="{FC48A712-807E-ECD7-204A-D665AB155BBC}"/>
              </a:ext>
            </a:extLst>
          </p:cNvPr>
          <p:cNvSpPr/>
          <p:nvPr/>
        </p:nvSpPr>
        <p:spPr>
          <a:xfrm>
            <a:off x="9031151" y="4453645"/>
            <a:ext cx="569400" cy="1482600"/>
          </a:xfrm>
          <a:prstGeom prst="rect">
            <a:avLst/>
          </a:prstGeom>
          <a:solidFill>
            <a:srgbClr val="00A39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Google Sans Text"/>
              <a:ea typeface="Google Sans Text"/>
              <a:cs typeface="Google Sans Text"/>
              <a:sym typeface="Google Sans Text"/>
            </a:endParaRPr>
          </a:p>
        </p:txBody>
      </p:sp>
      <p:cxnSp>
        <p:nvCxnSpPr>
          <p:cNvPr id="29" name="Google Shape;683;p61">
            <a:extLst>
              <a:ext uri="{FF2B5EF4-FFF2-40B4-BE49-F238E27FC236}">
                <a16:creationId xmlns:a16="http://schemas.microsoft.com/office/drawing/2014/main" id="{CEB86014-C83C-FABA-18FA-727202DCADE7}"/>
              </a:ext>
            </a:extLst>
          </p:cNvPr>
          <p:cNvCxnSpPr/>
          <p:nvPr/>
        </p:nvCxnSpPr>
        <p:spPr>
          <a:xfrm rot="10800000">
            <a:off x="5898926" y="3005845"/>
            <a:ext cx="4361700" cy="6300"/>
          </a:xfrm>
          <a:prstGeom prst="straightConnector1">
            <a:avLst/>
          </a:prstGeom>
          <a:noFill/>
          <a:ln w="38100" cap="flat" cmpd="sng">
            <a:solidFill>
              <a:srgbClr val="F39268"/>
            </a:solidFill>
            <a:prstDash val="solid"/>
            <a:round/>
            <a:headEnd type="none" w="med" len="med"/>
            <a:tailEnd type="none" w="med" len="med"/>
          </a:ln>
        </p:spPr>
      </p:cxnSp>
      <p:cxnSp>
        <p:nvCxnSpPr>
          <p:cNvPr id="30" name="Google Shape;684;p61">
            <a:extLst>
              <a:ext uri="{FF2B5EF4-FFF2-40B4-BE49-F238E27FC236}">
                <a16:creationId xmlns:a16="http://schemas.microsoft.com/office/drawing/2014/main" id="{0FD87380-2C43-CBE1-E870-6710C9F8FACE}"/>
              </a:ext>
            </a:extLst>
          </p:cNvPr>
          <p:cNvCxnSpPr/>
          <p:nvPr/>
        </p:nvCxnSpPr>
        <p:spPr>
          <a:xfrm rot="10800000">
            <a:off x="5898851" y="3729745"/>
            <a:ext cx="4361700" cy="6300"/>
          </a:xfrm>
          <a:prstGeom prst="straightConnector1">
            <a:avLst/>
          </a:prstGeom>
          <a:noFill/>
          <a:ln w="38100" cap="flat" cmpd="sng">
            <a:solidFill>
              <a:srgbClr val="D54309"/>
            </a:solidFill>
            <a:prstDash val="solid"/>
            <a:round/>
            <a:headEnd type="none" w="med" len="med"/>
            <a:tailEnd type="none" w="med" len="med"/>
          </a:ln>
        </p:spPr>
      </p:cxnSp>
      <p:cxnSp>
        <p:nvCxnSpPr>
          <p:cNvPr id="31" name="Google Shape;685;p61">
            <a:extLst>
              <a:ext uri="{FF2B5EF4-FFF2-40B4-BE49-F238E27FC236}">
                <a16:creationId xmlns:a16="http://schemas.microsoft.com/office/drawing/2014/main" id="{498565C4-B6CA-853A-095C-929BE66DE861}"/>
              </a:ext>
            </a:extLst>
          </p:cNvPr>
          <p:cNvCxnSpPr/>
          <p:nvPr/>
        </p:nvCxnSpPr>
        <p:spPr>
          <a:xfrm rot="10800000">
            <a:off x="5898851" y="4620320"/>
            <a:ext cx="4361700" cy="6300"/>
          </a:xfrm>
          <a:prstGeom prst="straightConnector1">
            <a:avLst/>
          </a:prstGeom>
          <a:noFill/>
          <a:ln w="38100" cap="flat" cmpd="sng">
            <a:solidFill>
              <a:srgbClr val="00A398"/>
            </a:solidFill>
            <a:prstDash val="solid"/>
            <a:round/>
            <a:headEnd type="none" w="med" len="med"/>
            <a:tailEnd type="none" w="med" len="med"/>
          </a:ln>
        </p:spPr>
      </p:cxnSp>
      <p:cxnSp>
        <p:nvCxnSpPr>
          <p:cNvPr id="32" name="Google Shape;686;p61">
            <a:extLst>
              <a:ext uri="{FF2B5EF4-FFF2-40B4-BE49-F238E27FC236}">
                <a16:creationId xmlns:a16="http://schemas.microsoft.com/office/drawing/2014/main" id="{D3BA91F1-F962-FA44-F163-285E25F7290C}"/>
              </a:ext>
            </a:extLst>
          </p:cNvPr>
          <p:cNvCxnSpPr>
            <a:cxnSpLocks/>
            <a:stCxn id="34" idx="1"/>
          </p:cNvCxnSpPr>
          <p:nvPr/>
        </p:nvCxnSpPr>
        <p:spPr>
          <a:xfrm flipH="1" flipV="1">
            <a:off x="10260626" y="3012146"/>
            <a:ext cx="329901" cy="309624"/>
          </a:xfrm>
          <a:prstGeom prst="straightConnector1">
            <a:avLst/>
          </a:prstGeom>
          <a:noFill/>
          <a:ln w="28575" cap="flat" cmpd="sng">
            <a:solidFill>
              <a:schemeClr val="dk2"/>
            </a:solidFill>
            <a:prstDash val="solid"/>
            <a:round/>
            <a:headEnd type="none" w="med" len="med"/>
            <a:tailEnd type="triangle" w="med" len="med"/>
          </a:ln>
        </p:spPr>
      </p:cxnSp>
      <p:cxnSp>
        <p:nvCxnSpPr>
          <p:cNvPr id="33" name="Google Shape;688;p61">
            <a:extLst>
              <a:ext uri="{FF2B5EF4-FFF2-40B4-BE49-F238E27FC236}">
                <a16:creationId xmlns:a16="http://schemas.microsoft.com/office/drawing/2014/main" id="{FDFD201D-8CE9-1429-F10F-D82F86B2121E}"/>
              </a:ext>
            </a:extLst>
          </p:cNvPr>
          <p:cNvCxnSpPr>
            <a:cxnSpLocks/>
            <a:stCxn id="34" idx="1"/>
          </p:cNvCxnSpPr>
          <p:nvPr/>
        </p:nvCxnSpPr>
        <p:spPr>
          <a:xfrm flipH="1">
            <a:off x="10242226" y="3321770"/>
            <a:ext cx="348301" cy="407975"/>
          </a:xfrm>
          <a:prstGeom prst="straightConnector1">
            <a:avLst/>
          </a:prstGeom>
          <a:noFill/>
          <a:ln w="28575" cap="flat" cmpd="sng">
            <a:solidFill>
              <a:schemeClr val="dk2"/>
            </a:solidFill>
            <a:prstDash val="solid"/>
            <a:round/>
            <a:headEnd type="none" w="med" len="med"/>
            <a:tailEnd type="triangle" w="med" len="med"/>
          </a:ln>
        </p:spPr>
      </p:cxnSp>
      <p:sp>
        <p:nvSpPr>
          <p:cNvPr id="34" name="Google Shape;687;p61">
            <a:extLst>
              <a:ext uri="{FF2B5EF4-FFF2-40B4-BE49-F238E27FC236}">
                <a16:creationId xmlns:a16="http://schemas.microsoft.com/office/drawing/2014/main" id="{0A56C2EF-0B74-FE9B-CAB3-C1A206E15A81}"/>
              </a:ext>
            </a:extLst>
          </p:cNvPr>
          <p:cNvSpPr txBox="1"/>
          <p:nvPr/>
        </p:nvSpPr>
        <p:spPr>
          <a:xfrm>
            <a:off x="10590527" y="2767787"/>
            <a:ext cx="1594748" cy="1107965"/>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2000" b="1" dirty="0">
                <a:latin typeface="Google Sans Text"/>
                <a:ea typeface="Google Sans Text"/>
                <a:cs typeface="Google Sans Text"/>
                <a:sym typeface="Google Sans Text"/>
              </a:rPr>
              <a:t>Class probability thresholds</a:t>
            </a:r>
            <a:endParaRPr sz="2000" b="1" dirty="0">
              <a:latin typeface="Google Sans Text"/>
              <a:ea typeface="Google Sans Text"/>
              <a:cs typeface="Google Sans Text"/>
              <a:sym typeface="Google Sans Text"/>
            </a:endParaRPr>
          </a:p>
        </p:txBody>
      </p:sp>
      <p:cxnSp>
        <p:nvCxnSpPr>
          <p:cNvPr id="35" name="Google Shape;689;p61">
            <a:extLst>
              <a:ext uri="{FF2B5EF4-FFF2-40B4-BE49-F238E27FC236}">
                <a16:creationId xmlns:a16="http://schemas.microsoft.com/office/drawing/2014/main" id="{271B53F9-ECEC-920A-EF50-488370F01F01}"/>
              </a:ext>
            </a:extLst>
          </p:cNvPr>
          <p:cNvCxnSpPr>
            <a:cxnSpLocks/>
            <a:stCxn id="34" idx="1"/>
          </p:cNvCxnSpPr>
          <p:nvPr/>
        </p:nvCxnSpPr>
        <p:spPr>
          <a:xfrm flipH="1">
            <a:off x="10302201" y="3321770"/>
            <a:ext cx="288326" cy="1304851"/>
          </a:xfrm>
          <a:prstGeom prst="straightConnector1">
            <a:avLst/>
          </a:prstGeom>
          <a:noFill/>
          <a:ln w="28575" cap="flat" cmpd="sng">
            <a:solidFill>
              <a:schemeClr val="dk2"/>
            </a:solidFill>
            <a:prstDash val="solid"/>
            <a:round/>
            <a:headEnd type="none" w="med" len="med"/>
            <a:tailEnd type="triangle" w="med" len="med"/>
          </a:ln>
        </p:spPr>
      </p:cxnSp>
      <p:cxnSp>
        <p:nvCxnSpPr>
          <p:cNvPr id="36" name="Google Shape;690;p61">
            <a:extLst>
              <a:ext uri="{FF2B5EF4-FFF2-40B4-BE49-F238E27FC236}">
                <a16:creationId xmlns:a16="http://schemas.microsoft.com/office/drawing/2014/main" id="{6B3E03F4-2529-3B8E-AF1C-56D2EADEC361}"/>
              </a:ext>
            </a:extLst>
          </p:cNvPr>
          <p:cNvCxnSpPr>
            <a:cxnSpLocks/>
          </p:cNvCxnSpPr>
          <p:nvPr/>
        </p:nvCxnSpPr>
        <p:spPr>
          <a:xfrm flipH="1">
            <a:off x="8186026" y="2256421"/>
            <a:ext cx="2420850" cy="1065349"/>
          </a:xfrm>
          <a:prstGeom prst="straightConnector1">
            <a:avLst/>
          </a:prstGeom>
          <a:noFill/>
          <a:ln w="28575" cap="flat" cmpd="sng">
            <a:solidFill>
              <a:srgbClr val="D54309"/>
            </a:solidFill>
            <a:prstDash val="solid"/>
            <a:round/>
            <a:headEnd type="none" w="med" len="med"/>
            <a:tailEnd type="triangle" w="med" len="med"/>
          </a:ln>
        </p:spPr>
      </p:cxnSp>
      <p:sp>
        <p:nvSpPr>
          <p:cNvPr id="37" name="Google Shape;691;p61">
            <a:extLst>
              <a:ext uri="{FF2B5EF4-FFF2-40B4-BE49-F238E27FC236}">
                <a16:creationId xmlns:a16="http://schemas.microsoft.com/office/drawing/2014/main" id="{CEBC37C2-6DA6-1298-4C4B-5B89E6FA8CDC}"/>
              </a:ext>
            </a:extLst>
          </p:cNvPr>
          <p:cNvSpPr txBox="1"/>
          <p:nvPr/>
        </p:nvSpPr>
        <p:spPr>
          <a:xfrm>
            <a:off x="10191900" y="1424863"/>
            <a:ext cx="2000100" cy="800189"/>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2000" b="1" dirty="0">
                <a:latin typeface="Google Sans Text"/>
                <a:ea typeface="Google Sans Text"/>
                <a:cs typeface="Google Sans Text"/>
                <a:sym typeface="Google Sans Text"/>
              </a:rPr>
              <a:t>Class assigned to the pixel</a:t>
            </a:r>
            <a:endParaRPr sz="2000" b="1" dirty="0">
              <a:latin typeface="Google Sans Text"/>
              <a:ea typeface="Google Sans Text"/>
              <a:cs typeface="Google Sans Text"/>
              <a:sym typeface="Google Sans Text"/>
            </a:endParaRPr>
          </a:p>
        </p:txBody>
      </p:sp>
    </p:spTree>
    <p:extLst>
      <p:ext uri="{BB962C8B-B14F-4D97-AF65-F5344CB8AC3E}">
        <p14:creationId xmlns:p14="http://schemas.microsoft.com/office/powerpoint/2010/main" val="253849616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997"/>
        <p:cNvGrpSpPr/>
        <p:nvPr/>
      </p:nvGrpSpPr>
      <p:grpSpPr>
        <a:xfrm>
          <a:off x="0" y="0"/>
          <a:ext cx="0" cy="0"/>
          <a:chOff x="0" y="0"/>
          <a:chExt cx="0" cy="0"/>
        </a:xfrm>
      </p:grpSpPr>
      <p:pic>
        <p:nvPicPr>
          <p:cNvPr id="5" name="Picture 4" descr="Bar chart plotting probability value on the Y axis against change classes on the X axis. There are 3 columns, one representing each change class. There are three horizontal lines across the bar chart, representing class probability thresholds. ">
            <a:extLst>
              <a:ext uri="{FF2B5EF4-FFF2-40B4-BE49-F238E27FC236}">
                <a16:creationId xmlns:a16="http://schemas.microsoft.com/office/drawing/2014/main" id="{AF199CB0-4A82-F7ED-BCAF-442756C87805}"/>
              </a:ext>
            </a:extLst>
          </p:cNvPr>
          <p:cNvPicPr>
            <a:picLocks noChangeAspect="1"/>
          </p:cNvPicPr>
          <p:nvPr/>
        </p:nvPicPr>
        <p:blipFill>
          <a:blip r:embed="rId3"/>
          <a:stretch>
            <a:fillRect/>
          </a:stretch>
        </p:blipFill>
        <p:spPr>
          <a:xfrm>
            <a:off x="5192106" y="994608"/>
            <a:ext cx="6725589" cy="5344271"/>
          </a:xfrm>
          <a:prstGeom prst="rect">
            <a:avLst/>
          </a:prstGeom>
        </p:spPr>
      </p:pic>
      <p:sp>
        <p:nvSpPr>
          <p:cNvPr id="998" name="Google Shape;998;p76"/>
          <p:cNvSpPr txBox="1">
            <a:spLocks noGrp="1"/>
          </p:cNvSpPr>
          <p:nvPr>
            <p:ph type="title"/>
          </p:nvPr>
        </p:nvSpPr>
        <p:spPr>
          <a:prstGeom prst="rect">
            <a:avLst/>
          </a:prstGeom>
        </p:spPr>
        <p:txBody>
          <a:bodyPr spcFirstLastPara="1" wrap="square" lIns="0" tIns="0" rIns="121900" bIns="0" anchor="t" anchorCtr="0">
            <a:noAutofit/>
          </a:bodyPr>
          <a:lstStyle/>
          <a:p>
            <a:r>
              <a:rPr lang="en" dirty="0">
                <a:latin typeface="Helvetica" panose="020B0604020202020204" pitchFamily="34" charset="0"/>
                <a:cs typeface="Helvetica" panose="020B0604020202020204" pitchFamily="34" charset="0"/>
              </a:rPr>
              <a:t>LCMS Workflow</a:t>
            </a:r>
            <a:endParaRPr dirty="0">
              <a:latin typeface="Helvetica" panose="020B0604020202020204" pitchFamily="34" charset="0"/>
              <a:cs typeface="Helvetica" panose="020B0604020202020204" pitchFamily="34" charset="0"/>
            </a:endParaRPr>
          </a:p>
          <a:p>
            <a:r>
              <a:rPr lang="en" sz="2400" dirty="0">
                <a:latin typeface="Helvetica" panose="020B0604020202020204" pitchFamily="34" charset="0"/>
                <a:ea typeface="Google Sans"/>
                <a:cs typeface="Helvetica" panose="020B0604020202020204" pitchFamily="34" charset="0"/>
                <a:sym typeface="Google Sans"/>
              </a:rPr>
              <a:t>Map assemblage</a:t>
            </a:r>
            <a:endParaRPr sz="2400" dirty="0">
              <a:latin typeface="Helvetica" panose="020B0604020202020204" pitchFamily="34" charset="0"/>
              <a:ea typeface="Google Sans"/>
              <a:cs typeface="Helvetica" panose="020B0604020202020204" pitchFamily="34" charset="0"/>
              <a:sym typeface="Google Sans"/>
            </a:endParaRPr>
          </a:p>
        </p:txBody>
      </p:sp>
      <p:sp>
        <p:nvSpPr>
          <p:cNvPr id="24" name="Google Shape;913;p73">
            <a:extLst>
              <a:ext uri="{FF2B5EF4-FFF2-40B4-BE49-F238E27FC236}">
                <a16:creationId xmlns:a16="http://schemas.microsoft.com/office/drawing/2014/main" id="{4E17132E-62A0-C956-A7E3-7A3CA9AFCEB7}"/>
              </a:ext>
            </a:extLst>
          </p:cNvPr>
          <p:cNvSpPr txBox="1">
            <a:spLocks noGrp="1"/>
          </p:cNvSpPr>
          <p:nvPr>
            <p:ph sz="half" idx="1"/>
          </p:nvPr>
        </p:nvSpPr>
        <p:spPr>
          <a:xfrm>
            <a:off x="1833454" y="1837944"/>
            <a:ext cx="3175520" cy="3657600"/>
          </a:xfrm>
          <a:prstGeom prst="rect">
            <a:avLst/>
          </a:prstGeom>
        </p:spPr>
        <p:txBody>
          <a:bodyPr spcFirstLastPara="1" wrap="square" lIns="0" tIns="0" rIns="0" bIns="0" anchor="t" anchorCtr="0">
            <a:noAutofit/>
          </a:bodyPr>
          <a:lstStyle/>
          <a:p>
            <a:pPr marL="0" indent="0">
              <a:buNone/>
            </a:pPr>
            <a:endParaRPr sz="2000" dirty="0"/>
          </a:p>
          <a:p>
            <a:pPr marL="243852" indent="-240465"/>
            <a:endParaRPr lang="en" sz="2000" dirty="0"/>
          </a:p>
          <a:p>
            <a:pPr marL="243852" indent="-240465"/>
            <a:r>
              <a:rPr lang="en-US" sz="2000" b="1" dirty="0"/>
              <a:t>Model thresholding:</a:t>
            </a:r>
          </a:p>
          <a:p>
            <a:pPr marL="701052" lvl="1" indent="-240465"/>
            <a:r>
              <a:rPr lang="en-US" sz="2000" dirty="0"/>
              <a:t>Calculate a threshold for each class that balances omission and commission</a:t>
            </a:r>
          </a:p>
          <a:p>
            <a:pPr marL="243852" indent="-240465"/>
            <a:r>
              <a:rPr lang="en-US" sz="2000" dirty="0"/>
              <a:t>Class with the highest probability that also exceeds its threshold gets the pixel</a:t>
            </a:r>
            <a:endParaRPr sz="2000" dirty="0"/>
          </a:p>
          <a:p>
            <a:pPr marL="0" indent="0">
              <a:buNone/>
            </a:pPr>
            <a:endParaRPr sz="2000" dirty="0"/>
          </a:p>
        </p:txBody>
      </p:sp>
      <p:sp>
        <p:nvSpPr>
          <p:cNvPr id="25" name="Google Shape;924;p73">
            <a:extLst>
              <a:ext uri="{FF2B5EF4-FFF2-40B4-BE49-F238E27FC236}">
                <a16:creationId xmlns:a16="http://schemas.microsoft.com/office/drawing/2014/main" id="{41847D20-89DE-368A-12DB-A862B5CB6C96}"/>
              </a:ext>
            </a:extLst>
          </p:cNvPr>
          <p:cNvSpPr/>
          <p:nvPr/>
        </p:nvSpPr>
        <p:spPr>
          <a:xfrm>
            <a:off x="2593668" y="1990548"/>
            <a:ext cx="1175400" cy="711200"/>
          </a:xfrm>
          <a:prstGeom prst="roundRect">
            <a:avLst>
              <a:gd name="adj" fmla="val 16667"/>
            </a:avLst>
          </a:prstGeom>
          <a:solidFill>
            <a:srgbClr val="C00000"/>
          </a:solidFill>
          <a:ln>
            <a:noFill/>
          </a:ln>
        </p:spPr>
        <p:txBody>
          <a:bodyPr spcFirstLastPara="1" wrap="square" lIns="0" tIns="0" rIns="0" bIns="0" anchor="ctr" anchorCtr="0">
            <a:noAutofit/>
          </a:bodyPr>
          <a:lstStyle/>
          <a:p>
            <a:pPr algn="ctr"/>
            <a:r>
              <a:rPr lang="en"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rPr>
              <a:t>map assemblage</a:t>
            </a:r>
            <a:endParaRPr sz="1400" b="1" dirty="0">
              <a:solidFill>
                <a:srgbClr val="FFFFFF"/>
              </a:solidFill>
              <a:latin typeface="Helvetica" panose="020B0604020202020204" pitchFamily="34" charset="0"/>
              <a:ea typeface="Google Sans Text Medium"/>
              <a:cs typeface="Helvetica" panose="020B0604020202020204" pitchFamily="34" charset="0"/>
              <a:sym typeface="Google Sans Text Medium"/>
            </a:endParaRPr>
          </a:p>
        </p:txBody>
      </p:sp>
    </p:spTree>
    <p:extLst>
      <p:ext uri="{BB962C8B-B14F-4D97-AF65-F5344CB8AC3E}">
        <p14:creationId xmlns:p14="http://schemas.microsoft.com/office/powerpoint/2010/main" val="373200373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B0A0-F6F6-3FE2-438B-6A59DBB0315D}"/>
              </a:ext>
            </a:extLst>
          </p:cNvPr>
          <p:cNvSpPr>
            <a:spLocks noGrp="1"/>
          </p:cNvSpPr>
          <p:nvPr>
            <p:ph type="title" idx="4294967295"/>
          </p:nvPr>
        </p:nvSpPr>
        <p:spPr>
          <a:xfrm>
            <a:off x="1818894" y="2163489"/>
            <a:ext cx="9772650" cy="2768600"/>
          </a:xfrm>
          <a:prstGeom prst="rect">
            <a:avLst/>
          </a:prstGeom>
        </p:spPr>
        <p:txBody>
          <a:bodyPr/>
          <a:lstStyle/>
          <a:p>
            <a:r>
              <a:rPr lang="en-US" dirty="0"/>
              <a:t>1.4: LCMS Applications</a:t>
            </a:r>
          </a:p>
        </p:txBody>
      </p:sp>
    </p:spTree>
    <p:extLst>
      <p:ext uri="{BB962C8B-B14F-4D97-AF65-F5344CB8AC3E}">
        <p14:creationId xmlns:p14="http://schemas.microsoft.com/office/powerpoint/2010/main" val="153507184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1017"/>
        <p:cNvGrpSpPr/>
        <p:nvPr/>
      </p:nvGrpSpPr>
      <p:grpSpPr>
        <a:xfrm>
          <a:off x="0" y="0"/>
          <a:ext cx="0" cy="0"/>
          <a:chOff x="0" y="0"/>
          <a:chExt cx="0" cy="0"/>
        </a:xfrm>
      </p:grpSpPr>
      <p:sp>
        <p:nvSpPr>
          <p:cNvPr id="1019" name="Google Shape;1019;p78"/>
          <p:cNvSpPr txBox="1">
            <a:spLocks noGrp="1"/>
          </p:cNvSpPr>
          <p:nvPr>
            <p:ph type="title"/>
          </p:nvPr>
        </p:nvSpPr>
        <p:spPr>
          <a:prstGeom prst="rect">
            <a:avLst/>
          </a:prstGeom>
        </p:spPr>
        <p:txBody>
          <a:bodyPr spcFirstLastPara="1" wrap="square" lIns="0" tIns="0" rIns="121900" bIns="0" anchor="t" anchorCtr="0">
            <a:noAutofit/>
          </a:bodyPr>
          <a:lstStyle/>
          <a:p>
            <a:r>
              <a:rPr lang="en"/>
              <a:t>Example applications</a:t>
            </a:r>
            <a:endParaRPr/>
          </a:p>
        </p:txBody>
      </p:sp>
      <p:pic>
        <p:nvPicPr>
          <p:cNvPr id="1020" name="Google Shape;1020;p78" descr="Time Lapse of LCMS Land Cover over the Great Salt lake from 1985-2022. Shows the area of Water gradually shrinking and being replaced by barren &amp; impervious land cover. "/>
          <p:cNvPicPr preferRelativeResize="0"/>
          <p:nvPr/>
        </p:nvPicPr>
        <p:blipFill>
          <a:blip r:embed="rId3">
            <a:alphaModFix/>
          </a:blip>
          <a:stretch>
            <a:fillRect/>
          </a:stretch>
        </p:blipFill>
        <p:spPr>
          <a:xfrm>
            <a:off x="5795468" y="1847088"/>
            <a:ext cx="6396532" cy="3997838"/>
          </a:xfrm>
          <a:prstGeom prst="rect">
            <a:avLst/>
          </a:prstGeom>
          <a:noFill/>
          <a:ln>
            <a:noFill/>
          </a:ln>
        </p:spPr>
      </p:pic>
      <p:sp>
        <p:nvSpPr>
          <p:cNvPr id="8" name="Google Shape;1029;p79">
            <a:extLst>
              <a:ext uri="{FF2B5EF4-FFF2-40B4-BE49-F238E27FC236}">
                <a16:creationId xmlns:a16="http://schemas.microsoft.com/office/drawing/2014/main" id="{3A20EE01-F8B3-9AB4-9C98-286DF989AC5A}"/>
              </a:ext>
            </a:extLst>
          </p:cNvPr>
          <p:cNvSpPr txBox="1">
            <a:spLocks noGrp="1"/>
          </p:cNvSpPr>
          <p:nvPr>
            <p:ph idx="1"/>
          </p:nvPr>
        </p:nvSpPr>
        <p:spPr>
          <a:xfrm>
            <a:off x="1202833" y="1847088"/>
            <a:ext cx="4546326" cy="3657600"/>
          </a:xfrm>
          <a:prstGeom prst="rect">
            <a:avLst/>
          </a:prstGeom>
        </p:spPr>
        <p:txBody>
          <a:bodyPr spcFirstLastPara="1" wrap="square" lIns="0" tIns="0" rIns="0" bIns="0" anchor="t" anchorCtr="0">
            <a:noAutofit/>
          </a:bodyPr>
          <a:lstStyle/>
          <a:p>
            <a:pPr>
              <a:lnSpc>
                <a:spcPct val="90000"/>
              </a:lnSpc>
            </a:pPr>
            <a:r>
              <a:rPr lang="en" dirty="0"/>
              <a:t>Land use / land cover change</a:t>
            </a:r>
            <a:endParaRPr dirty="0"/>
          </a:p>
          <a:p>
            <a:pPr>
              <a:lnSpc>
                <a:spcPct val="90000"/>
              </a:lnSpc>
            </a:pPr>
            <a:r>
              <a:rPr lang="en" dirty="0"/>
              <a:t>Hydrologic modeling</a:t>
            </a:r>
            <a:endParaRPr dirty="0"/>
          </a:p>
          <a:p>
            <a:pPr>
              <a:lnSpc>
                <a:spcPct val="90000"/>
              </a:lnSpc>
            </a:pPr>
            <a:r>
              <a:rPr lang="en" dirty="0"/>
              <a:t>Vegetation mapping</a:t>
            </a:r>
            <a:endParaRPr dirty="0"/>
          </a:p>
          <a:p>
            <a:pPr>
              <a:lnSpc>
                <a:spcPct val="90000"/>
              </a:lnSpc>
            </a:pPr>
            <a:r>
              <a:rPr lang="en" dirty="0"/>
              <a:t>Deforestation monitoring</a:t>
            </a:r>
            <a:endParaRPr dirty="0"/>
          </a:p>
          <a:p>
            <a:pPr>
              <a:lnSpc>
                <a:spcPct val="90000"/>
              </a:lnSpc>
            </a:pPr>
            <a:r>
              <a:rPr lang="en" dirty="0"/>
              <a:t>Hurricane response</a:t>
            </a:r>
            <a:endParaRPr dirty="0"/>
          </a:p>
          <a:p>
            <a:pPr>
              <a:lnSpc>
                <a:spcPct val="90000"/>
              </a:lnSpc>
            </a:pPr>
            <a:r>
              <a:rPr lang="en" dirty="0"/>
              <a:t>Insect and disease monitoring</a:t>
            </a:r>
            <a:endParaRPr dirty="0"/>
          </a:p>
          <a:p>
            <a:pPr>
              <a:lnSpc>
                <a:spcPct val="90000"/>
              </a:lnSpc>
            </a:pPr>
            <a:r>
              <a:rPr lang="en" dirty="0"/>
              <a:t>Post-fire and post-harvest recovery</a:t>
            </a:r>
            <a:endParaRPr dirty="0"/>
          </a:p>
          <a:p>
            <a:pPr>
              <a:lnSpc>
                <a:spcPct val="90000"/>
              </a:lnSpc>
            </a:pPr>
            <a:r>
              <a:rPr lang="en" dirty="0"/>
              <a:t>Forest planning and revision</a:t>
            </a:r>
            <a:endParaRPr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1027"/>
        <p:cNvGrpSpPr/>
        <p:nvPr/>
      </p:nvGrpSpPr>
      <p:grpSpPr>
        <a:xfrm>
          <a:off x="0" y="0"/>
          <a:ext cx="0" cy="0"/>
          <a:chOff x="0" y="0"/>
          <a:chExt cx="0" cy="0"/>
        </a:xfrm>
      </p:grpSpPr>
      <p:pic>
        <p:nvPicPr>
          <p:cNvPr id="1028" name="Google Shape;1028;p79" descr="Time Lapse of LCMS Change over the Florida Panhandle from 1985-2022. Shows widespread fast loss in 2018 due to Hurricane Michael."/>
          <p:cNvPicPr preferRelativeResize="0"/>
          <p:nvPr/>
        </p:nvPicPr>
        <p:blipFill>
          <a:blip r:embed="rId3">
            <a:alphaModFix/>
          </a:blip>
          <a:stretch>
            <a:fillRect/>
          </a:stretch>
        </p:blipFill>
        <p:spPr>
          <a:xfrm>
            <a:off x="5795459" y="1847088"/>
            <a:ext cx="6396542" cy="3997838"/>
          </a:xfrm>
          <a:prstGeom prst="rect">
            <a:avLst/>
          </a:prstGeom>
          <a:noFill/>
          <a:ln>
            <a:noFill/>
          </a:ln>
        </p:spPr>
      </p:pic>
      <p:sp>
        <p:nvSpPr>
          <p:cNvPr id="1030" name="Google Shape;1030;p79"/>
          <p:cNvSpPr txBox="1">
            <a:spLocks noGrp="1"/>
          </p:cNvSpPr>
          <p:nvPr>
            <p:ph type="title"/>
          </p:nvPr>
        </p:nvSpPr>
        <p:spPr>
          <a:prstGeom prst="rect">
            <a:avLst/>
          </a:prstGeom>
        </p:spPr>
        <p:txBody>
          <a:bodyPr spcFirstLastPara="1" wrap="square" lIns="0" tIns="0" rIns="121900" bIns="0" anchor="t" anchorCtr="0">
            <a:noAutofit/>
          </a:bodyPr>
          <a:lstStyle/>
          <a:p>
            <a:r>
              <a:rPr lang="en"/>
              <a:t>Example applications</a:t>
            </a:r>
            <a:endParaRPr/>
          </a:p>
        </p:txBody>
      </p:sp>
      <p:sp>
        <p:nvSpPr>
          <p:cNvPr id="7" name="Google Shape;1029;p79">
            <a:extLst>
              <a:ext uri="{FF2B5EF4-FFF2-40B4-BE49-F238E27FC236}">
                <a16:creationId xmlns:a16="http://schemas.microsoft.com/office/drawing/2014/main" id="{C56DD98A-A940-923E-BF1C-F736F1706703}"/>
              </a:ext>
            </a:extLst>
          </p:cNvPr>
          <p:cNvSpPr txBox="1">
            <a:spLocks/>
          </p:cNvSpPr>
          <p:nvPr/>
        </p:nvSpPr>
        <p:spPr>
          <a:xfrm>
            <a:off x="1202833" y="1847088"/>
            <a:ext cx="4546326" cy="3657600"/>
          </a:xfrm>
          <a:prstGeom prst="rect">
            <a:avLst/>
          </a:prstGeom>
        </p:spPr>
        <p:txBody>
          <a:bodyPr spcFirstLastPara="1" wrap="square" lIns="0" tIns="0" rIns="0" bIns="0" anchor="t" anchorCtr="0">
            <a:noAutofit/>
          </a:bodyPr>
          <a:lstStyle>
            <a:lvl1pPr marL="228600" indent="-228600" algn="l" defTabSz="914400" rtl="0" eaLnBrk="1" latinLnBrk="0" hangingPunct="1">
              <a:lnSpc>
                <a:spcPct val="150000"/>
              </a:lnSpc>
              <a:spcBef>
                <a:spcPts val="1000"/>
              </a:spcBef>
              <a:buFont typeface="Arial" panose="020B0604020202020204" pitchFamily="34" charset="0"/>
              <a:buChar char="•"/>
              <a:defRPr sz="2400" b="0" i="0" kern="1200" baseline="0">
                <a:solidFill>
                  <a:schemeClr val="tx1"/>
                </a:solidFill>
                <a:latin typeface="Helvetica" pitchFamily="2" charset="0"/>
                <a:ea typeface="+mn-ea"/>
                <a:cs typeface="+mn-cs"/>
              </a:defRPr>
            </a:lvl1pPr>
            <a:lvl2pPr marL="457200" indent="-228600" algn="l" defTabSz="914400" rtl="0" eaLnBrk="1" latinLnBrk="0" hangingPunct="1">
              <a:lnSpc>
                <a:spcPct val="150000"/>
              </a:lnSpc>
              <a:spcBef>
                <a:spcPts val="500"/>
              </a:spcBef>
              <a:buFont typeface="Arial" panose="020B0604020202020204" pitchFamily="34" charset="0"/>
              <a:buChar char="•"/>
              <a:defRPr sz="2000" b="0" i="0" kern="1200" baseline="0">
                <a:solidFill>
                  <a:schemeClr val="tx1"/>
                </a:solidFill>
                <a:latin typeface="Helvetica" pitchFamily="2" charset="0"/>
                <a:ea typeface="+mn-ea"/>
                <a:cs typeface="+mn-cs"/>
              </a:defRPr>
            </a:lvl2pPr>
            <a:lvl3pPr marL="685800" indent="-228600" algn="l" defTabSz="914400" rtl="0" eaLnBrk="1" latinLnBrk="0" hangingPunct="1">
              <a:lnSpc>
                <a:spcPct val="150000"/>
              </a:lnSpc>
              <a:spcBef>
                <a:spcPts val="500"/>
              </a:spcBef>
              <a:buFont typeface="Arial" panose="020B0604020202020204" pitchFamily="34" charset="0"/>
              <a:buChar char="•"/>
              <a:defRPr sz="2000" b="0" i="0" kern="1200" baseline="0">
                <a:solidFill>
                  <a:schemeClr val="tx1"/>
                </a:solidFill>
                <a:latin typeface="Helvetica" pitchFamily="2" charset="0"/>
                <a:ea typeface="+mn-ea"/>
                <a:cs typeface="+mn-cs"/>
              </a:defRPr>
            </a:lvl3pPr>
            <a:lvl4pPr marL="914400" indent="-228600" algn="l" defTabSz="914400" rtl="0" eaLnBrk="1" latinLnBrk="0" hangingPunct="1">
              <a:lnSpc>
                <a:spcPct val="150000"/>
              </a:lnSpc>
              <a:spcBef>
                <a:spcPts val="500"/>
              </a:spcBef>
              <a:buFont typeface="Arial" panose="020B0604020202020204" pitchFamily="34" charset="0"/>
              <a:buChar char="•"/>
              <a:defRPr sz="2000" b="0" i="0" kern="1200" baseline="0">
                <a:solidFill>
                  <a:schemeClr val="tx1"/>
                </a:solidFill>
                <a:latin typeface="Helvetica" pitchFamily="2" charset="0"/>
                <a:ea typeface="+mn-ea"/>
                <a:cs typeface="+mn-cs"/>
              </a:defRPr>
            </a:lvl4pPr>
            <a:lvl5pPr marL="1143000" indent="-228600" algn="l" defTabSz="914400" rtl="0" eaLnBrk="1" latinLnBrk="0" hangingPunct="1">
              <a:lnSpc>
                <a:spcPct val="150000"/>
              </a:lnSpc>
              <a:spcBef>
                <a:spcPts val="500"/>
              </a:spcBef>
              <a:buFont typeface="Arial" panose="020B0604020202020204" pitchFamily="34" charset="0"/>
              <a:buChar char="•"/>
              <a:defRPr sz="2000" b="0" i="0" kern="1200" baseline="0">
                <a:solidFill>
                  <a:schemeClr val="tx1"/>
                </a:solidFill>
                <a:latin typeface="Helvetica"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pPr>
            <a:r>
              <a:rPr lang="en-US"/>
              <a:t>Land use / land cover change</a:t>
            </a:r>
          </a:p>
          <a:p>
            <a:pPr>
              <a:lnSpc>
                <a:spcPct val="90000"/>
              </a:lnSpc>
            </a:pPr>
            <a:r>
              <a:rPr lang="en-US"/>
              <a:t>Hydrologic modeling</a:t>
            </a:r>
          </a:p>
          <a:p>
            <a:pPr>
              <a:lnSpc>
                <a:spcPct val="90000"/>
              </a:lnSpc>
            </a:pPr>
            <a:r>
              <a:rPr lang="en-US"/>
              <a:t>Vegetation mapping</a:t>
            </a:r>
          </a:p>
          <a:p>
            <a:pPr>
              <a:lnSpc>
                <a:spcPct val="90000"/>
              </a:lnSpc>
            </a:pPr>
            <a:r>
              <a:rPr lang="en-US"/>
              <a:t>Deforestation monitoring</a:t>
            </a:r>
          </a:p>
          <a:p>
            <a:pPr>
              <a:lnSpc>
                <a:spcPct val="90000"/>
              </a:lnSpc>
            </a:pPr>
            <a:r>
              <a:rPr lang="en-US"/>
              <a:t>Hurricane response</a:t>
            </a:r>
          </a:p>
          <a:p>
            <a:pPr>
              <a:lnSpc>
                <a:spcPct val="90000"/>
              </a:lnSpc>
            </a:pPr>
            <a:r>
              <a:rPr lang="en-US"/>
              <a:t>Insect and disease monitoring</a:t>
            </a:r>
          </a:p>
          <a:p>
            <a:pPr>
              <a:lnSpc>
                <a:spcPct val="90000"/>
              </a:lnSpc>
            </a:pPr>
            <a:r>
              <a:rPr lang="en-US"/>
              <a:t>Post-fire and post-harvest recovery</a:t>
            </a:r>
          </a:p>
          <a:p>
            <a:pPr>
              <a:lnSpc>
                <a:spcPct val="90000"/>
              </a:lnSpc>
            </a:pPr>
            <a:r>
              <a:rPr lang="en-US"/>
              <a:t>Forest planning and revision</a:t>
            </a:r>
            <a:endParaRPr lang="en-US" dirty="0"/>
          </a:p>
        </p:txBody>
      </p:sp>
      <p:sp>
        <p:nvSpPr>
          <p:cNvPr id="2" name="TextBox 1">
            <a:extLst>
              <a:ext uri="{FF2B5EF4-FFF2-40B4-BE49-F238E27FC236}">
                <a16:creationId xmlns:a16="http://schemas.microsoft.com/office/drawing/2014/main" id="{3630D090-F6DB-02EA-781B-C02544E19C33}"/>
              </a:ext>
            </a:extLst>
          </p:cNvPr>
          <p:cNvSpPr txBox="1"/>
          <p:nvPr/>
        </p:nvSpPr>
        <p:spPr>
          <a:xfrm>
            <a:off x="6902452" y="5954862"/>
            <a:ext cx="4182555" cy="338554"/>
          </a:xfrm>
          <a:prstGeom prst="rect">
            <a:avLst/>
          </a:prstGeom>
          <a:noFill/>
        </p:spPr>
        <p:txBody>
          <a:bodyPr wrap="none" rtlCol="0">
            <a:spAutoFit/>
          </a:bodyPr>
          <a:lstStyle/>
          <a:p>
            <a:r>
              <a:rPr lang="en-US" sz="1600" dirty="0">
                <a:latin typeface="Helvetica" panose="020B0604020202020204" pitchFamily="34" charset="0"/>
                <a:cs typeface="Helvetica" panose="020B0604020202020204" pitchFamily="34" charset="0"/>
              </a:rPr>
              <a:t>Florida Panhandle, Hurricane Michael, 2018</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7B3BF6C-72A9-7A58-1528-57A610866980}"/>
              </a:ext>
            </a:extLst>
          </p:cNvPr>
          <p:cNvSpPr>
            <a:spLocks noGrp="1"/>
          </p:cNvSpPr>
          <p:nvPr>
            <p:ph sz="half" idx="1"/>
          </p:nvPr>
        </p:nvSpPr>
        <p:spPr>
          <a:xfrm>
            <a:off x="1833454" y="1837944"/>
            <a:ext cx="3465413" cy="3657600"/>
          </a:xfrm>
        </p:spPr>
        <p:txBody>
          <a:bodyPr/>
          <a:lstStyle/>
          <a:p>
            <a:endParaRPr lang="en-US" dirty="0"/>
          </a:p>
          <a:p>
            <a:r>
              <a:rPr lang="en-US" dirty="0"/>
              <a:t>USFS Region 2</a:t>
            </a:r>
          </a:p>
          <a:p>
            <a:r>
              <a:rPr lang="en-US" dirty="0"/>
              <a:t>Multiple change agents and change types</a:t>
            </a:r>
          </a:p>
          <a:p>
            <a:r>
              <a:rPr lang="en-US" dirty="0"/>
              <a:t>Post-fire recovery</a:t>
            </a:r>
          </a:p>
        </p:txBody>
      </p:sp>
      <p:sp>
        <p:nvSpPr>
          <p:cNvPr id="3" name="Title 2">
            <a:extLst>
              <a:ext uri="{FF2B5EF4-FFF2-40B4-BE49-F238E27FC236}">
                <a16:creationId xmlns:a16="http://schemas.microsoft.com/office/drawing/2014/main" id="{4830BBB0-3F8F-99C1-A468-7ACB9C46C172}"/>
              </a:ext>
            </a:extLst>
          </p:cNvPr>
          <p:cNvSpPr>
            <a:spLocks noGrp="1"/>
          </p:cNvSpPr>
          <p:nvPr>
            <p:ph type="title"/>
          </p:nvPr>
        </p:nvSpPr>
        <p:spPr/>
        <p:txBody>
          <a:bodyPr/>
          <a:lstStyle/>
          <a:p>
            <a:r>
              <a:rPr lang="en-US" dirty="0"/>
              <a:t>Case Study: Colorado Front Range</a:t>
            </a:r>
          </a:p>
        </p:txBody>
      </p:sp>
      <p:pic>
        <p:nvPicPr>
          <p:cNvPr id="6" name="Picture 5" descr="GIF of Google Earth Pro zooming into Fort Collins, Colorado. Fort Collins is along the northern border of Colorado, just east of the Rocky Mountains. ">
            <a:extLst>
              <a:ext uri="{FF2B5EF4-FFF2-40B4-BE49-F238E27FC236}">
                <a16:creationId xmlns:a16="http://schemas.microsoft.com/office/drawing/2014/main" id="{7E6F2CBF-7051-F49E-17B9-F377E609565A}"/>
              </a:ext>
            </a:extLst>
          </p:cNvPr>
          <p:cNvPicPr>
            <a:picLocks noChangeAspect="1"/>
          </p:cNvPicPr>
          <p:nvPr/>
        </p:nvPicPr>
        <p:blipFill>
          <a:blip r:embed="rId2"/>
          <a:stretch>
            <a:fillRect/>
          </a:stretch>
        </p:blipFill>
        <p:spPr>
          <a:xfrm>
            <a:off x="5542508" y="2291255"/>
            <a:ext cx="6148397" cy="3862551"/>
          </a:xfrm>
          <a:prstGeom prst="rect">
            <a:avLst/>
          </a:prstGeom>
        </p:spPr>
      </p:pic>
    </p:spTree>
    <p:extLst>
      <p:ext uri="{BB962C8B-B14F-4D97-AF65-F5344CB8AC3E}">
        <p14:creationId xmlns:p14="http://schemas.microsoft.com/office/powerpoint/2010/main" val="242407897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igh resolution satellite imagery showing an active fire and smoke plumes.">
            <a:extLst>
              <a:ext uri="{FF2B5EF4-FFF2-40B4-BE49-F238E27FC236}">
                <a16:creationId xmlns:a16="http://schemas.microsoft.com/office/drawing/2014/main" id="{5F0AF9BA-523B-2165-4D39-DC2A374CEA07}"/>
              </a:ext>
            </a:extLst>
          </p:cNvPr>
          <p:cNvPicPr>
            <a:picLocks noChangeAspect="1"/>
          </p:cNvPicPr>
          <p:nvPr/>
        </p:nvPicPr>
        <p:blipFill>
          <a:blip r:embed="rId2"/>
          <a:stretch>
            <a:fillRect/>
          </a:stretch>
        </p:blipFill>
        <p:spPr>
          <a:xfrm>
            <a:off x="5459859" y="1837944"/>
            <a:ext cx="6732141" cy="4216400"/>
          </a:xfrm>
          <a:prstGeom prst="rect">
            <a:avLst/>
          </a:prstGeom>
        </p:spPr>
      </p:pic>
      <p:sp>
        <p:nvSpPr>
          <p:cNvPr id="2" name="Content Placeholder 1">
            <a:extLst>
              <a:ext uri="{FF2B5EF4-FFF2-40B4-BE49-F238E27FC236}">
                <a16:creationId xmlns:a16="http://schemas.microsoft.com/office/drawing/2014/main" id="{37B3BF6C-72A9-7A58-1528-57A610866980}"/>
              </a:ext>
            </a:extLst>
          </p:cNvPr>
          <p:cNvSpPr>
            <a:spLocks noGrp="1"/>
          </p:cNvSpPr>
          <p:nvPr>
            <p:ph sz="half" idx="1"/>
          </p:nvPr>
        </p:nvSpPr>
        <p:spPr>
          <a:xfrm>
            <a:off x="1833454" y="1837944"/>
            <a:ext cx="3465413" cy="3657600"/>
          </a:xfrm>
        </p:spPr>
        <p:txBody>
          <a:bodyPr/>
          <a:lstStyle/>
          <a:p>
            <a:endParaRPr lang="en-US" dirty="0"/>
          </a:p>
          <a:p>
            <a:r>
              <a:rPr lang="en-US" dirty="0"/>
              <a:t>USFS Region 2</a:t>
            </a:r>
          </a:p>
          <a:p>
            <a:r>
              <a:rPr lang="en-US" dirty="0"/>
              <a:t>Multiple change agents and change types</a:t>
            </a:r>
          </a:p>
          <a:p>
            <a:r>
              <a:rPr lang="en-US" dirty="0"/>
              <a:t>Post-fire recovery</a:t>
            </a:r>
          </a:p>
          <a:p>
            <a:r>
              <a:rPr lang="en-US" dirty="0"/>
              <a:t>Cameron Peak fire, 2020</a:t>
            </a:r>
          </a:p>
        </p:txBody>
      </p:sp>
      <p:sp>
        <p:nvSpPr>
          <p:cNvPr id="3" name="Title 2">
            <a:extLst>
              <a:ext uri="{FF2B5EF4-FFF2-40B4-BE49-F238E27FC236}">
                <a16:creationId xmlns:a16="http://schemas.microsoft.com/office/drawing/2014/main" id="{4830BBB0-3F8F-99C1-A468-7ACB9C46C172}"/>
              </a:ext>
            </a:extLst>
          </p:cNvPr>
          <p:cNvSpPr>
            <a:spLocks noGrp="1"/>
          </p:cNvSpPr>
          <p:nvPr>
            <p:ph type="title"/>
          </p:nvPr>
        </p:nvSpPr>
        <p:spPr/>
        <p:txBody>
          <a:bodyPr/>
          <a:lstStyle/>
          <a:p>
            <a:r>
              <a:rPr lang="en-US" dirty="0"/>
              <a:t>Case Study: Colorado Front Range</a:t>
            </a:r>
            <a:endParaRPr lang="en-US" sz="2400" dirty="0"/>
          </a:p>
        </p:txBody>
      </p:sp>
      <p:sp>
        <p:nvSpPr>
          <p:cNvPr id="4" name="TextBox 3">
            <a:extLst>
              <a:ext uri="{FF2B5EF4-FFF2-40B4-BE49-F238E27FC236}">
                <a16:creationId xmlns:a16="http://schemas.microsoft.com/office/drawing/2014/main" id="{01FCF7F1-7DA3-C002-0CC0-0827A4AA0056}"/>
              </a:ext>
            </a:extLst>
          </p:cNvPr>
          <p:cNvSpPr txBox="1"/>
          <p:nvPr/>
        </p:nvSpPr>
        <p:spPr>
          <a:xfrm>
            <a:off x="6407670" y="6149910"/>
            <a:ext cx="4836517" cy="307777"/>
          </a:xfrm>
          <a:prstGeom prst="rect">
            <a:avLst/>
          </a:prstGeom>
          <a:noFill/>
        </p:spPr>
        <p:txBody>
          <a:bodyPr wrap="none" rtlCol="0">
            <a:spAutoFit/>
          </a:bodyPr>
          <a:lstStyle/>
          <a:p>
            <a:r>
              <a:rPr lang="en-US" sz="1400" dirty="0">
                <a:latin typeface="Helvetica" panose="020B0604020202020204" pitchFamily="34" charset="0"/>
                <a:cs typeface="Helvetica" panose="020B0604020202020204" pitchFamily="34" charset="0"/>
              </a:rPr>
              <a:t>Image: Cameron Peak Fire, 10/15/2020. Via Google Earth.</a:t>
            </a:r>
          </a:p>
        </p:txBody>
      </p:sp>
    </p:spTree>
    <p:extLst>
      <p:ext uri="{BB962C8B-B14F-4D97-AF65-F5344CB8AC3E}">
        <p14:creationId xmlns:p14="http://schemas.microsoft.com/office/powerpoint/2010/main" val="260053840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BCA848-719A-72FF-7A3F-698CAA122FD1}"/>
              </a:ext>
            </a:extLst>
          </p:cNvPr>
          <p:cNvSpPr>
            <a:spLocks noGrp="1"/>
          </p:cNvSpPr>
          <p:nvPr>
            <p:ph type="title"/>
          </p:nvPr>
        </p:nvSpPr>
        <p:spPr/>
        <p:txBody>
          <a:bodyPr/>
          <a:lstStyle/>
          <a:p>
            <a:r>
              <a:rPr lang="en-US" dirty="0"/>
              <a:t>Case Study: Colorado Front Range</a:t>
            </a:r>
            <a:br>
              <a:rPr lang="en-US" dirty="0"/>
            </a:br>
            <a:endParaRPr lang="en-US" sz="2000" dirty="0"/>
          </a:p>
        </p:txBody>
      </p:sp>
      <p:pic>
        <p:nvPicPr>
          <p:cNvPr id="10" name="Picture 9" descr="Time Lapse of the LCMS data explorer, over the Rocky mountains outside Fort Collins, Colorado. The data layer shown is Change Type from 1985-2022. There is disparate, widespread slow loss across the center of the image, with large patches of fast loss occurring in 2021. ">
            <a:extLst>
              <a:ext uri="{FF2B5EF4-FFF2-40B4-BE49-F238E27FC236}">
                <a16:creationId xmlns:a16="http://schemas.microsoft.com/office/drawing/2014/main" id="{0E950004-0664-9A68-A61E-C1FC8401ADC9}"/>
              </a:ext>
            </a:extLst>
          </p:cNvPr>
          <p:cNvPicPr>
            <a:picLocks noChangeAspect="1"/>
          </p:cNvPicPr>
          <p:nvPr/>
        </p:nvPicPr>
        <p:blipFill>
          <a:blip r:embed="rId2"/>
          <a:stretch>
            <a:fillRect/>
          </a:stretch>
        </p:blipFill>
        <p:spPr>
          <a:xfrm>
            <a:off x="1019503" y="1787726"/>
            <a:ext cx="10152993" cy="4660707"/>
          </a:xfrm>
          <a:prstGeom prst="rect">
            <a:avLst/>
          </a:prstGeom>
        </p:spPr>
      </p:pic>
    </p:spTree>
    <p:extLst>
      <p:ext uri="{BB962C8B-B14F-4D97-AF65-F5344CB8AC3E}">
        <p14:creationId xmlns:p14="http://schemas.microsoft.com/office/powerpoint/2010/main" val="70222247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BCA848-719A-72FF-7A3F-698CAA122FD1}"/>
              </a:ext>
            </a:extLst>
          </p:cNvPr>
          <p:cNvSpPr>
            <a:spLocks noGrp="1"/>
          </p:cNvSpPr>
          <p:nvPr>
            <p:ph type="title"/>
          </p:nvPr>
        </p:nvSpPr>
        <p:spPr/>
        <p:txBody>
          <a:bodyPr/>
          <a:lstStyle/>
          <a:p>
            <a:r>
              <a:rPr lang="en-US" dirty="0"/>
              <a:t>Case Study: Colorado Front Range</a:t>
            </a:r>
            <a:br>
              <a:rPr lang="en-US" dirty="0"/>
            </a:br>
            <a:endParaRPr lang="en-US" sz="2000" dirty="0"/>
          </a:p>
        </p:txBody>
      </p:sp>
      <p:pic>
        <p:nvPicPr>
          <p:cNvPr id="6" name="Picture 5" descr="Screenshot of the LCMS data explorer, over the Rocky mountains outside Fort Collins, Colorado. The data layer shown is Change Type for 2011. There is disparate, widespread slow loss across the center of the image.">
            <a:extLst>
              <a:ext uri="{FF2B5EF4-FFF2-40B4-BE49-F238E27FC236}">
                <a16:creationId xmlns:a16="http://schemas.microsoft.com/office/drawing/2014/main" id="{8B961CB1-6E54-CBC0-1DD0-D416AA485C0D}"/>
              </a:ext>
            </a:extLst>
          </p:cNvPr>
          <p:cNvPicPr>
            <a:picLocks noChangeAspect="1"/>
          </p:cNvPicPr>
          <p:nvPr/>
        </p:nvPicPr>
        <p:blipFill>
          <a:blip r:embed="rId2"/>
          <a:stretch>
            <a:fillRect/>
          </a:stretch>
        </p:blipFill>
        <p:spPr>
          <a:xfrm>
            <a:off x="1533188" y="1732547"/>
            <a:ext cx="9125624" cy="4730036"/>
          </a:xfrm>
          <a:prstGeom prst="rect">
            <a:avLst/>
          </a:prstGeom>
        </p:spPr>
      </p:pic>
      <p:sp>
        <p:nvSpPr>
          <p:cNvPr id="2" name="TextBox 1">
            <a:extLst>
              <a:ext uri="{FF2B5EF4-FFF2-40B4-BE49-F238E27FC236}">
                <a16:creationId xmlns:a16="http://schemas.microsoft.com/office/drawing/2014/main" id="{3A8EF68D-8389-CE29-7213-BF7B55CDA1D5}"/>
              </a:ext>
            </a:extLst>
          </p:cNvPr>
          <p:cNvSpPr txBox="1"/>
          <p:nvPr/>
        </p:nvSpPr>
        <p:spPr>
          <a:xfrm>
            <a:off x="2019869" y="1985096"/>
            <a:ext cx="1310185" cy="400110"/>
          </a:xfrm>
          <a:prstGeom prst="rect">
            <a:avLst/>
          </a:prstGeom>
          <a:solidFill>
            <a:schemeClr val="tx1">
              <a:lumMod val="85000"/>
              <a:lumOff val="15000"/>
              <a:alpha val="80000"/>
            </a:schemeClr>
          </a:solidFill>
        </p:spPr>
        <p:txBody>
          <a:bodyPr wrap="square" rtlCol="0">
            <a:spAutoFit/>
          </a:bodyPr>
          <a:lstStyle/>
          <a:p>
            <a:pPr algn="ctr"/>
            <a:r>
              <a:rPr lang="en-US" sz="2000" b="1" dirty="0">
                <a:solidFill>
                  <a:schemeClr val="bg1"/>
                </a:solidFill>
                <a:latin typeface="Helvetica" panose="020B0604020202020204" pitchFamily="34" charset="0"/>
                <a:cs typeface="Helvetica" panose="020B0604020202020204" pitchFamily="34" charset="0"/>
              </a:rPr>
              <a:t>2011</a:t>
            </a:r>
          </a:p>
        </p:txBody>
      </p:sp>
    </p:spTree>
    <p:extLst>
      <p:ext uri="{BB962C8B-B14F-4D97-AF65-F5344CB8AC3E}">
        <p14:creationId xmlns:p14="http://schemas.microsoft.com/office/powerpoint/2010/main" val="8454699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creenshot of the LCMS data explorer, over the Rocky mountains outside Fort Collins, Colorado. The data layer shown is Change Type for 2012. There is disparate, widespread slow loss across the center of the image, with a prominent patch of Fast Loss.">
            <a:extLst>
              <a:ext uri="{FF2B5EF4-FFF2-40B4-BE49-F238E27FC236}">
                <a16:creationId xmlns:a16="http://schemas.microsoft.com/office/drawing/2014/main" id="{A8D6FB25-85CE-14C4-CA9F-FB8BCE10224D}"/>
              </a:ext>
            </a:extLst>
          </p:cNvPr>
          <p:cNvPicPr>
            <a:picLocks noChangeAspect="1"/>
          </p:cNvPicPr>
          <p:nvPr/>
        </p:nvPicPr>
        <p:blipFill>
          <a:blip r:embed="rId2"/>
          <a:stretch>
            <a:fillRect/>
          </a:stretch>
        </p:blipFill>
        <p:spPr>
          <a:xfrm>
            <a:off x="1533188" y="1732547"/>
            <a:ext cx="9125624" cy="4733320"/>
          </a:xfrm>
          <a:prstGeom prst="rect">
            <a:avLst/>
          </a:prstGeom>
        </p:spPr>
      </p:pic>
      <p:sp>
        <p:nvSpPr>
          <p:cNvPr id="4" name="Title 3">
            <a:extLst>
              <a:ext uri="{FF2B5EF4-FFF2-40B4-BE49-F238E27FC236}">
                <a16:creationId xmlns:a16="http://schemas.microsoft.com/office/drawing/2014/main" id="{EEBCA848-719A-72FF-7A3F-698CAA122FD1}"/>
              </a:ext>
            </a:extLst>
          </p:cNvPr>
          <p:cNvSpPr>
            <a:spLocks noGrp="1"/>
          </p:cNvSpPr>
          <p:nvPr>
            <p:ph type="title"/>
          </p:nvPr>
        </p:nvSpPr>
        <p:spPr/>
        <p:txBody>
          <a:bodyPr/>
          <a:lstStyle/>
          <a:p>
            <a:r>
              <a:rPr lang="en-US" dirty="0"/>
              <a:t>Case Study: Colorado Front Range</a:t>
            </a:r>
            <a:br>
              <a:rPr lang="en-US" dirty="0"/>
            </a:br>
            <a:endParaRPr lang="en-US" sz="2000" dirty="0"/>
          </a:p>
        </p:txBody>
      </p:sp>
      <p:sp>
        <p:nvSpPr>
          <p:cNvPr id="2" name="TextBox 1">
            <a:extLst>
              <a:ext uri="{FF2B5EF4-FFF2-40B4-BE49-F238E27FC236}">
                <a16:creationId xmlns:a16="http://schemas.microsoft.com/office/drawing/2014/main" id="{1B9969B2-2B03-3159-8DAE-B24146F43488}"/>
              </a:ext>
            </a:extLst>
          </p:cNvPr>
          <p:cNvSpPr txBox="1"/>
          <p:nvPr/>
        </p:nvSpPr>
        <p:spPr>
          <a:xfrm>
            <a:off x="2019869" y="1985096"/>
            <a:ext cx="1310185" cy="400110"/>
          </a:xfrm>
          <a:prstGeom prst="rect">
            <a:avLst/>
          </a:prstGeom>
          <a:solidFill>
            <a:schemeClr val="tx1">
              <a:lumMod val="85000"/>
              <a:lumOff val="15000"/>
              <a:alpha val="80000"/>
            </a:schemeClr>
          </a:solidFill>
        </p:spPr>
        <p:txBody>
          <a:bodyPr wrap="square" rtlCol="0">
            <a:spAutoFit/>
          </a:bodyPr>
          <a:lstStyle/>
          <a:p>
            <a:pPr algn="ctr"/>
            <a:r>
              <a:rPr lang="en-US" sz="2000" b="1" dirty="0">
                <a:solidFill>
                  <a:schemeClr val="bg1"/>
                </a:solidFill>
                <a:latin typeface="Helvetica" panose="020B0604020202020204" pitchFamily="34" charset="0"/>
                <a:cs typeface="Helvetica" panose="020B0604020202020204" pitchFamily="34" charset="0"/>
              </a:rPr>
              <a:t>2012</a:t>
            </a:r>
          </a:p>
        </p:txBody>
      </p:sp>
    </p:spTree>
    <p:extLst>
      <p:ext uri="{BB962C8B-B14F-4D97-AF65-F5344CB8AC3E}">
        <p14:creationId xmlns:p14="http://schemas.microsoft.com/office/powerpoint/2010/main" val="210284223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reenshot of the LCMS data explorer, over the Rocky mountains outside Fort Collins, Colorado. The data layer shown is Change Type for 2013. There is disparate, widespread slow loss across the center of the image, with a prominent patch of Gain.">
            <a:extLst>
              <a:ext uri="{FF2B5EF4-FFF2-40B4-BE49-F238E27FC236}">
                <a16:creationId xmlns:a16="http://schemas.microsoft.com/office/drawing/2014/main" id="{A27CC790-3200-A6C4-A477-7C1EFB97F906}"/>
              </a:ext>
            </a:extLst>
          </p:cNvPr>
          <p:cNvPicPr>
            <a:picLocks noChangeAspect="1"/>
          </p:cNvPicPr>
          <p:nvPr/>
        </p:nvPicPr>
        <p:blipFill>
          <a:blip r:embed="rId2"/>
          <a:stretch>
            <a:fillRect/>
          </a:stretch>
        </p:blipFill>
        <p:spPr>
          <a:xfrm>
            <a:off x="1533188" y="1732547"/>
            <a:ext cx="9132443" cy="4733320"/>
          </a:xfrm>
          <a:prstGeom prst="rect">
            <a:avLst/>
          </a:prstGeom>
        </p:spPr>
      </p:pic>
      <p:sp>
        <p:nvSpPr>
          <p:cNvPr id="4" name="Title 3">
            <a:extLst>
              <a:ext uri="{FF2B5EF4-FFF2-40B4-BE49-F238E27FC236}">
                <a16:creationId xmlns:a16="http://schemas.microsoft.com/office/drawing/2014/main" id="{EEBCA848-719A-72FF-7A3F-698CAA122FD1}"/>
              </a:ext>
            </a:extLst>
          </p:cNvPr>
          <p:cNvSpPr>
            <a:spLocks noGrp="1"/>
          </p:cNvSpPr>
          <p:nvPr>
            <p:ph type="title"/>
          </p:nvPr>
        </p:nvSpPr>
        <p:spPr/>
        <p:txBody>
          <a:bodyPr/>
          <a:lstStyle/>
          <a:p>
            <a:r>
              <a:rPr lang="en-US" dirty="0"/>
              <a:t>Case Study: Colorado Front Range</a:t>
            </a:r>
            <a:br>
              <a:rPr lang="en-US" dirty="0"/>
            </a:br>
            <a:endParaRPr lang="en-US" sz="2000" dirty="0"/>
          </a:p>
        </p:txBody>
      </p:sp>
      <p:sp>
        <p:nvSpPr>
          <p:cNvPr id="2" name="TextBox 1">
            <a:extLst>
              <a:ext uri="{FF2B5EF4-FFF2-40B4-BE49-F238E27FC236}">
                <a16:creationId xmlns:a16="http://schemas.microsoft.com/office/drawing/2014/main" id="{AC5EBFA5-C3C4-C107-6FA2-D3629F3CB167}"/>
              </a:ext>
            </a:extLst>
          </p:cNvPr>
          <p:cNvSpPr txBox="1"/>
          <p:nvPr/>
        </p:nvSpPr>
        <p:spPr>
          <a:xfrm>
            <a:off x="2019869" y="1985096"/>
            <a:ext cx="1310185" cy="400110"/>
          </a:xfrm>
          <a:prstGeom prst="rect">
            <a:avLst/>
          </a:prstGeom>
          <a:solidFill>
            <a:schemeClr val="tx1">
              <a:lumMod val="85000"/>
              <a:lumOff val="15000"/>
              <a:alpha val="80000"/>
            </a:schemeClr>
          </a:solidFill>
        </p:spPr>
        <p:txBody>
          <a:bodyPr wrap="square" rtlCol="0">
            <a:spAutoFit/>
          </a:bodyPr>
          <a:lstStyle/>
          <a:p>
            <a:pPr algn="ctr"/>
            <a:r>
              <a:rPr lang="en-US" sz="2000" b="1" dirty="0">
                <a:solidFill>
                  <a:schemeClr val="bg1"/>
                </a:solidFill>
                <a:latin typeface="Helvetica" panose="020B0604020202020204" pitchFamily="34" charset="0"/>
                <a:cs typeface="Helvetica" panose="020B0604020202020204" pitchFamily="34" charset="0"/>
              </a:rPr>
              <a:t>2013</a:t>
            </a:r>
          </a:p>
        </p:txBody>
      </p:sp>
    </p:spTree>
    <p:extLst>
      <p:ext uri="{BB962C8B-B14F-4D97-AF65-F5344CB8AC3E}">
        <p14:creationId xmlns:p14="http://schemas.microsoft.com/office/powerpoint/2010/main" val="72076022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creenshot of the LCMS data explorer, over the Rocky mountains outside Fort Collins, Colorado. The data layer shown is Change Type for 2019. There is disparate, widespread slow loss across the center of the image, with a small patch of Gain. ">
            <a:extLst>
              <a:ext uri="{FF2B5EF4-FFF2-40B4-BE49-F238E27FC236}">
                <a16:creationId xmlns:a16="http://schemas.microsoft.com/office/drawing/2014/main" id="{1A9DF4CA-B165-B1EC-EA3F-C49D62DFC67E}"/>
              </a:ext>
            </a:extLst>
          </p:cNvPr>
          <p:cNvPicPr>
            <a:picLocks noChangeAspect="1"/>
          </p:cNvPicPr>
          <p:nvPr/>
        </p:nvPicPr>
        <p:blipFill>
          <a:blip r:embed="rId2"/>
          <a:stretch>
            <a:fillRect/>
          </a:stretch>
        </p:blipFill>
        <p:spPr>
          <a:xfrm>
            <a:off x="1533188" y="1732547"/>
            <a:ext cx="9132443" cy="4733320"/>
          </a:xfrm>
          <a:prstGeom prst="rect">
            <a:avLst/>
          </a:prstGeom>
        </p:spPr>
      </p:pic>
      <p:sp>
        <p:nvSpPr>
          <p:cNvPr id="4" name="Title 3">
            <a:extLst>
              <a:ext uri="{FF2B5EF4-FFF2-40B4-BE49-F238E27FC236}">
                <a16:creationId xmlns:a16="http://schemas.microsoft.com/office/drawing/2014/main" id="{EEBCA848-719A-72FF-7A3F-698CAA122FD1}"/>
              </a:ext>
            </a:extLst>
          </p:cNvPr>
          <p:cNvSpPr>
            <a:spLocks noGrp="1"/>
          </p:cNvSpPr>
          <p:nvPr>
            <p:ph type="title"/>
          </p:nvPr>
        </p:nvSpPr>
        <p:spPr/>
        <p:txBody>
          <a:bodyPr/>
          <a:lstStyle/>
          <a:p>
            <a:r>
              <a:rPr lang="en-US" dirty="0"/>
              <a:t>Case Study: Colorado Front Range</a:t>
            </a:r>
            <a:br>
              <a:rPr lang="en-US" dirty="0"/>
            </a:br>
            <a:endParaRPr lang="en-US" sz="2000" dirty="0"/>
          </a:p>
        </p:txBody>
      </p:sp>
      <p:sp>
        <p:nvSpPr>
          <p:cNvPr id="2" name="TextBox 1">
            <a:extLst>
              <a:ext uri="{FF2B5EF4-FFF2-40B4-BE49-F238E27FC236}">
                <a16:creationId xmlns:a16="http://schemas.microsoft.com/office/drawing/2014/main" id="{F4F82DE1-B3EA-DAF6-7DE7-C82FF3DBC8BC}"/>
              </a:ext>
            </a:extLst>
          </p:cNvPr>
          <p:cNvSpPr txBox="1"/>
          <p:nvPr/>
        </p:nvSpPr>
        <p:spPr>
          <a:xfrm>
            <a:off x="2019869" y="1985096"/>
            <a:ext cx="1310185" cy="400110"/>
          </a:xfrm>
          <a:prstGeom prst="rect">
            <a:avLst/>
          </a:prstGeom>
          <a:solidFill>
            <a:schemeClr val="tx1">
              <a:lumMod val="85000"/>
              <a:lumOff val="15000"/>
              <a:alpha val="80000"/>
            </a:schemeClr>
          </a:solidFill>
        </p:spPr>
        <p:txBody>
          <a:bodyPr wrap="square" rtlCol="0">
            <a:spAutoFit/>
          </a:bodyPr>
          <a:lstStyle/>
          <a:p>
            <a:pPr algn="ctr"/>
            <a:r>
              <a:rPr lang="en-US" sz="2000" b="1" dirty="0">
                <a:solidFill>
                  <a:schemeClr val="bg1"/>
                </a:solidFill>
                <a:latin typeface="Helvetica" panose="020B0604020202020204" pitchFamily="34" charset="0"/>
                <a:cs typeface="Helvetica" panose="020B0604020202020204" pitchFamily="34" charset="0"/>
              </a:rPr>
              <a:t>2019</a:t>
            </a:r>
          </a:p>
        </p:txBody>
      </p:sp>
    </p:spTree>
    <p:extLst>
      <p:ext uri="{BB962C8B-B14F-4D97-AF65-F5344CB8AC3E}">
        <p14:creationId xmlns:p14="http://schemas.microsoft.com/office/powerpoint/2010/main" val="184063202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Screenshot of the LCMS data explorer, over the Rocky mountains outside Fort Collins, Colorado. The data layer shown is Change Type for 2021. There are large patches of Fast Loss covering the center of the image.">
            <a:extLst>
              <a:ext uri="{FF2B5EF4-FFF2-40B4-BE49-F238E27FC236}">
                <a16:creationId xmlns:a16="http://schemas.microsoft.com/office/drawing/2014/main" id="{D476570A-3B27-EEDF-6A4B-17ED71F2E7E6}"/>
              </a:ext>
            </a:extLst>
          </p:cNvPr>
          <p:cNvPicPr>
            <a:picLocks noChangeAspect="1"/>
          </p:cNvPicPr>
          <p:nvPr/>
        </p:nvPicPr>
        <p:blipFill>
          <a:blip r:embed="rId2"/>
          <a:stretch>
            <a:fillRect/>
          </a:stretch>
        </p:blipFill>
        <p:spPr>
          <a:xfrm>
            <a:off x="1533187" y="1721917"/>
            <a:ext cx="9132443" cy="4743949"/>
          </a:xfrm>
          <a:prstGeom prst="rect">
            <a:avLst/>
          </a:prstGeom>
        </p:spPr>
      </p:pic>
      <p:sp>
        <p:nvSpPr>
          <p:cNvPr id="4" name="Title 3">
            <a:extLst>
              <a:ext uri="{FF2B5EF4-FFF2-40B4-BE49-F238E27FC236}">
                <a16:creationId xmlns:a16="http://schemas.microsoft.com/office/drawing/2014/main" id="{EEBCA848-719A-72FF-7A3F-698CAA122FD1}"/>
              </a:ext>
            </a:extLst>
          </p:cNvPr>
          <p:cNvSpPr>
            <a:spLocks noGrp="1"/>
          </p:cNvSpPr>
          <p:nvPr>
            <p:ph type="title"/>
          </p:nvPr>
        </p:nvSpPr>
        <p:spPr/>
        <p:txBody>
          <a:bodyPr/>
          <a:lstStyle/>
          <a:p>
            <a:r>
              <a:rPr lang="en-US" dirty="0"/>
              <a:t>Case Study: Colorado Front Range</a:t>
            </a:r>
            <a:br>
              <a:rPr lang="en-US" dirty="0"/>
            </a:br>
            <a:endParaRPr lang="en-US" sz="2000" dirty="0"/>
          </a:p>
        </p:txBody>
      </p:sp>
      <p:sp>
        <p:nvSpPr>
          <p:cNvPr id="2" name="TextBox 1">
            <a:extLst>
              <a:ext uri="{FF2B5EF4-FFF2-40B4-BE49-F238E27FC236}">
                <a16:creationId xmlns:a16="http://schemas.microsoft.com/office/drawing/2014/main" id="{5F005672-1888-F0F9-C39D-938AB248B415}"/>
              </a:ext>
            </a:extLst>
          </p:cNvPr>
          <p:cNvSpPr txBox="1"/>
          <p:nvPr/>
        </p:nvSpPr>
        <p:spPr>
          <a:xfrm>
            <a:off x="2019869" y="1985096"/>
            <a:ext cx="1310185" cy="400110"/>
          </a:xfrm>
          <a:prstGeom prst="rect">
            <a:avLst/>
          </a:prstGeom>
          <a:solidFill>
            <a:schemeClr val="tx1">
              <a:lumMod val="85000"/>
              <a:lumOff val="15000"/>
              <a:alpha val="80000"/>
            </a:schemeClr>
          </a:solidFill>
        </p:spPr>
        <p:txBody>
          <a:bodyPr wrap="square" rtlCol="0">
            <a:spAutoFit/>
          </a:bodyPr>
          <a:lstStyle/>
          <a:p>
            <a:pPr algn="ctr"/>
            <a:r>
              <a:rPr lang="en-US" sz="2000" b="1" dirty="0">
                <a:solidFill>
                  <a:schemeClr val="bg1"/>
                </a:solidFill>
                <a:latin typeface="Helvetica" panose="020B0604020202020204" pitchFamily="34" charset="0"/>
                <a:cs typeface="Helvetica" panose="020B0604020202020204" pitchFamily="34" charset="0"/>
              </a:rPr>
              <a:t>2021</a:t>
            </a:r>
          </a:p>
        </p:txBody>
      </p:sp>
    </p:spTree>
    <p:extLst>
      <p:ext uri="{BB962C8B-B14F-4D97-AF65-F5344CB8AC3E}">
        <p14:creationId xmlns:p14="http://schemas.microsoft.com/office/powerpoint/2010/main" val="355443424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BCA848-719A-72FF-7A3F-698CAA122FD1}"/>
              </a:ext>
            </a:extLst>
          </p:cNvPr>
          <p:cNvSpPr>
            <a:spLocks noGrp="1"/>
          </p:cNvSpPr>
          <p:nvPr>
            <p:ph type="title"/>
          </p:nvPr>
        </p:nvSpPr>
        <p:spPr/>
        <p:txBody>
          <a:bodyPr/>
          <a:lstStyle/>
          <a:p>
            <a:r>
              <a:rPr lang="en-US" dirty="0"/>
              <a:t>Case Study: Colorado Front Range</a:t>
            </a:r>
            <a:br>
              <a:rPr lang="en-US" dirty="0"/>
            </a:br>
            <a:endParaRPr lang="en-US" sz="2000" dirty="0"/>
          </a:p>
        </p:txBody>
      </p:sp>
      <p:pic>
        <p:nvPicPr>
          <p:cNvPr id="3" name="Picture 2">
            <a:extLst>
              <a:ext uri="{FF2B5EF4-FFF2-40B4-BE49-F238E27FC236}">
                <a16:creationId xmlns:a16="http://schemas.microsoft.com/office/drawing/2014/main" id="{FA9C9019-1463-771B-AC90-B4B4376BDACC}"/>
              </a:ext>
            </a:extLst>
          </p:cNvPr>
          <p:cNvPicPr>
            <a:picLocks noChangeAspect="1"/>
          </p:cNvPicPr>
          <p:nvPr/>
        </p:nvPicPr>
        <p:blipFill rotWithShape="1">
          <a:blip r:embed="rId2"/>
          <a:srcRect t="7011" r="1041" b="1739"/>
          <a:stretch/>
        </p:blipFill>
        <p:spPr>
          <a:xfrm>
            <a:off x="1699748" y="1732547"/>
            <a:ext cx="8792504" cy="4580772"/>
          </a:xfrm>
          <a:prstGeom prst="rect">
            <a:avLst/>
          </a:prstGeom>
        </p:spPr>
      </p:pic>
    </p:spTree>
    <p:extLst>
      <p:ext uri="{BB962C8B-B14F-4D97-AF65-F5344CB8AC3E}">
        <p14:creationId xmlns:p14="http://schemas.microsoft.com/office/powerpoint/2010/main" val="55849356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33EC9C0-9CBE-D673-5191-F9701CDC7EDF}"/>
              </a:ext>
            </a:extLst>
          </p:cNvPr>
          <p:cNvSpPr>
            <a:spLocks noGrp="1"/>
          </p:cNvSpPr>
          <p:nvPr>
            <p:ph type="title"/>
          </p:nvPr>
        </p:nvSpPr>
        <p:spPr/>
        <p:txBody>
          <a:bodyPr/>
          <a:lstStyle/>
          <a:p>
            <a:r>
              <a:rPr lang="en-US" dirty="0"/>
              <a:t>Case Study: Colorado Front Range</a:t>
            </a:r>
          </a:p>
        </p:txBody>
      </p:sp>
      <p:pic>
        <p:nvPicPr>
          <p:cNvPr id="6" name="Picture 5" descr="Screenshot of the LCMS data explorer, over the Rocky mountains outside Fort Collins, Colorado. The data layer shown is Land Cover for 2019. Tree land cover type dominates the center of the image.">
            <a:extLst>
              <a:ext uri="{FF2B5EF4-FFF2-40B4-BE49-F238E27FC236}">
                <a16:creationId xmlns:a16="http://schemas.microsoft.com/office/drawing/2014/main" id="{FD53C1C4-3062-44FB-16EC-231A2B773521}"/>
              </a:ext>
            </a:extLst>
          </p:cNvPr>
          <p:cNvPicPr>
            <a:picLocks noChangeAspect="1"/>
          </p:cNvPicPr>
          <p:nvPr/>
        </p:nvPicPr>
        <p:blipFill>
          <a:blip r:embed="rId2"/>
          <a:stretch>
            <a:fillRect/>
          </a:stretch>
        </p:blipFill>
        <p:spPr>
          <a:xfrm>
            <a:off x="1352701" y="1732547"/>
            <a:ext cx="9486598" cy="4746528"/>
          </a:xfrm>
          <a:prstGeom prst="rect">
            <a:avLst/>
          </a:prstGeom>
        </p:spPr>
      </p:pic>
      <p:sp>
        <p:nvSpPr>
          <p:cNvPr id="2" name="TextBox 1">
            <a:extLst>
              <a:ext uri="{FF2B5EF4-FFF2-40B4-BE49-F238E27FC236}">
                <a16:creationId xmlns:a16="http://schemas.microsoft.com/office/drawing/2014/main" id="{470D053A-D101-04D2-8B58-2F38DE5B5DBC}"/>
              </a:ext>
            </a:extLst>
          </p:cNvPr>
          <p:cNvSpPr txBox="1"/>
          <p:nvPr/>
        </p:nvSpPr>
        <p:spPr>
          <a:xfrm>
            <a:off x="2019869" y="1969054"/>
            <a:ext cx="1310185" cy="400110"/>
          </a:xfrm>
          <a:prstGeom prst="rect">
            <a:avLst/>
          </a:prstGeom>
          <a:solidFill>
            <a:schemeClr val="tx1">
              <a:lumMod val="85000"/>
              <a:lumOff val="15000"/>
              <a:alpha val="80000"/>
            </a:schemeClr>
          </a:solidFill>
        </p:spPr>
        <p:txBody>
          <a:bodyPr wrap="square" rtlCol="0">
            <a:spAutoFit/>
          </a:bodyPr>
          <a:lstStyle/>
          <a:p>
            <a:pPr algn="ctr"/>
            <a:r>
              <a:rPr lang="en-US" sz="2000" b="1" dirty="0">
                <a:solidFill>
                  <a:schemeClr val="bg1"/>
                </a:solidFill>
                <a:latin typeface="Helvetica" panose="020B0604020202020204" pitchFamily="34" charset="0"/>
                <a:cs typeface="Helvetica" panose="020B0604020202020204" pitchFamily="34" charset="0"/>
              </a:rPr>
              <a:t>2019</a:t>
            </a:r>
          </a:p>
        </p:txBody>
      </p:sp>
    </p:spTree>
    <p:extLst>
      <p:ext uri="{BB962C8B-B14F-4D97-AF65-F5344CB8AC3E}">
        <p14:creationId xmlns:p14="http://schemas.microsoft.com/office/powerpoint/2010/main" val="285214464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reenshot of the LCMS data explorer, over the Rocky mountains outside Fort Collins, Colorado. The data layer shown is Land Cover for 2022. Barren land cover is now widespread across the middle of the image, where it was previously tree land cover.">
            <a:extLst>
              <a:ext uri="{FF2B5EF4-FFF2-40B4-BE49-F238E27FC236}">
                <a16:creationId xmlns:a16="http://schemas.microsoft.com/office/drawing/2014/main" id="{1D488F74-1530-6F3E-677F-AFCBB496EDD9}"/>
              </a:ext>
            </a:extLst>
          </p:cNvPr>
          <p:cNvPicPr>
            <a:picLocks noChangeAspect="1"/>
          </p:cNvPicPr>
          <p:nvPr/>
        </p:nvPicPr>
        <p:blipFill>
          <a:blip r:embed="rId2"/>
          <a:stretch>
            <a:fillRect/>
          </a:stretch>
        </p:blipFill>
        <p:spPr>
          <a:xfrm>
            <a:off x="1378445" y="1732547"/>
            <a:ext cx="9460854" cy="4746528"/>
          </a:xfrm>
          <a:prstGeom prst="rect">
            <a:avLst/>
          </a:prstGeom>
        </p:spPr>
      </p:pic>
      <p:sp>
        <p:nvSpPr>
          <p:cNvPr id="4" name="Title 3">
            <a:extLst>
              <a:ext uri="{FF2B5EF4-FFF2-40B4-BE49-F238E27FC236}">
                <a16:creationId xmlns:a16="http://schemas.microsoft.com/office/drawing/2014/main" id="{E33EC9C0-9CBE-D673-5191-F9701CDC7EDF}"/>
              </a:ext>
            </a:extLst>
          </p:cNvPr>
          <p:cNvSpPr>
            <a:spLocks noGrp="1"/>
          </p:cNvSpPr>
          <p:nvPr>
            <p:ph type="title"/>
          </p:nvPr>
        </p:nvSpPr>
        <p:spPr/>
        <p:txBody>
          <a:bodyPr/>
          <a:lstStyle/>
          <a:p>
            <a:r>
              <a:rPr lang="en-US" dirty="0"/>
              <a:t>Case Study: Colorado Front Range</a:t>
            </a:r>
          </a:p>
        </p:txBody>
      </p:sp>
      <p:sp>
        <p:nvSpPr>
          <p:cNvPr id="5" name="TextBox 4">
            <a:extLst>
              <a:ext uri="{FF2B5EF4-FFF2-40B4-BE49-F238E27FC236}">
                <a16:creationId xmlns:a16="http://schemas.microsoft.com/office/drawing/2014/main" id="{38413F5D-3F74-667B-38D1-9660C03200A5}"/>
              </a:ext>
            </a:extLst>
          </p:cNvPr>
          <p:cNvSpPr txBox="1"/>
          <p:nvPr/>
        </p:nvSpPr>
        <p:spPr>
          <a:xfrm>
            <a:off x="2019869" y="1969054"/>
            <a:ext cx="1310185" cy="400110"/>
          </a:xfrm>
          <a:prstGeom prst="rect">
            <a:avLst/>
          </a:prstGeom>
          <a:solidFill>
            <a:schemeClr val="tx1">
              <a:lumMod val="85000"/>
              <a:lumOff val="15000"/>
              <a:alpha val="80000"/>
            </a:schemeClr>
          </a:solidFill>
        </p:spPr>
        <p:txBody>
          <a:bodyPr wrap="square" rtlCol="0">
            <a:spAutoFit/>
          </a:bodyPr>
          <a:lstStyle/>
          <a:p>
            <a:pPr algn="ctr"/>
            <a:r>
              <a:rPr lang="en-US" sz="2000" b="1" dirty="0">
                <a:solidFill>
                  <a:schemeClr val="bg1"/>
                </a:solidFill>
                <a:latin typeface="Helvetica" panose="020B0604020202020204" pitchFamily="34" charset="0"/>
                <a:cs typeface="Helvetica" panose="020B0604020202020204" pitchFamily="34" charset="0"/>
              </a:rPr>
              <a:t>2022</a:t>
            </a:r>
          </a:p>
        </p:txBody>
      </p:sp>
    </p:spTree>
    <p:extLst>
      <p:ext uri="{BB962C8B-B14F-4D97-AF65-F5344CB8AC3E}">
        <p14:creationId xmlns:p14="http://schemas.microsoft.com/office/powerpoint/2010/main" val="179266818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33EC9C0-9CBE-D673-5191-F9701CDC7EDF}"/>
              </a:ext>
            </a:extLst>
          </p:cNvPr>
          <p:cNvSpPr>
            <a:spLocks noGrp="1"/>
          </p:cNvSpPr>
          <p:nvPr>
            <p:ph type="title"/>
          </p:nvPr>
        </p:nvSpPr>
        <p:spPr/>
        <p:txBody>
          <a:bodyPr/>
          <a:lstStyle/>
          <a:p>
            <a:r>
              <a:rPr lang="en-US" dirty="0"/>
              <a:t>Case Study: Colorado Front Range</a:t>
            </a:r>
          </a:p>
        </p:txBody>
      </p:sp>
      <p:pic>
        <p:nvPicPr>
          <p:cNvPr id="5" name="Picture 4" descr="High Resolution satellite imagery for 2005 in small area on the front range near Boulder, Colorado. The center of the image appears to be grass/forb/herb and/or shrub cover, surrounded by residential development. ">
            <a:extLst>
              <a:ext uri="{FF2B5EF4-FFF2-40B4-BE49-F238E27FC236}">
                <a16:creationId xmlns:a16="http://schemas.microsoft.com/office/drawing/2014/main" id="{48CFBF5F-F5B2-3D23-0613-06215ABE97DA}"/>
              </a:ext>
            </a:extLst>
          </p:cNvPr>
          <p:cNvPicPr>
            <a:picLocks noChangeAspect="1"/>
          </p:cNvPicPr>
          <p:nvPr/>
        </p:nvPicPr>
        <p:blipFill>
          <a:blip r:embed="rId2"/>
          <a:stretch>
            <a:fillRect/>
          </a:stretch>
        </p:blipFill>
        <p:spPr>
          <a:xfrm>
            <a:off x="2538367" y="1637954"/>
            <a:ext cx="7115265" cy="4789121"/>
          </a:xfrm>
          <a:prstGeom prst="rect">
            <a:avLst/>
          </a:prstGeom>
        </p:spPr>
      </p:pic>
      <p:sp>
        <p:nvSpPr>
          <p:cNvPr id="2" name="TextBox 1">
            <a:extLst>
              <a:ext uri="{FF2B5EF4-FFF2-40B4-BE49-F238E27FC236}">
                <a16:creationId xmlns:a16="http://schemas.microsoft.com/office/drawing/2014/main" id="{BAD51221-1059-4695-7A76-02255D77107F}"/>
              </a:ext>
            </a:extLst>
          </p:cNvPr>
          <p:cNvSpPr txBox="1"/>
          <p:nvPr/>
        </p:nvSpPr>
        <p:spPr>
          <a:xfrm>
            <a:off x="2988860" y="1732547"/>
            <a:ext cx="1310185" cy="400110"/>
          </a:xfrm>
          <a:prstGeom prst="rect">
            <a:avLst/>
          </a:prstGeom>
          <a:solidFill>
            <a:schemeClr val="tx1">
              <a:lumMod val="85000"/>
              <a:lumOff val="15000"/>
              <a:alpha val="80000"/>
            </a:schemeClr>
          </a:solidFill>
        </p:spPr>
        <p:txBody>
          <a:bodyPr wrap="square" rtlCol="0">
            <a:spAutoFit/>
          </a:bodyPr>
          <a:lstStyle/>
          <a:p>
            <a:pPr algn="ctr"/>
            <a:r>
              <a:rPr lang="en-US" sz="2000" b="1" dirty="0">
                <a:solidFill>
                  <a:schemeClr val="bg1"/>
                </a:solidFill>
                <a:latin typeface="Helvetica" panose="020B0604020202020204" pitchFamily="34" charset="0"/>
                <a:cs typeface="Helvetica" panose="020B0604020202020204" pitchFamily="34" charset="0"/>
              </a:rPr>
              <a:t>2005</a:t>
            </a:r>
          </a:p>
        </p:txBody>
      </p:sp>
    </p:spTree>
    <p:extLst>
      <p:ext uri="{BB962C8B-B14F-4D97-AF65-F5344CB8AC3E}">
        <p14:creationId xmlns:p14="http://schemas.microsoft.com/office/powerpoint/2010/main" val="84879897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igh Resolution satellite imagery for 2011 in small area on the front range near Boulder, Colorado. There is a large reservoir in the middle of the image. ">
            <a:extLst>
              <a:ext uri="{FF2B5EF4-FFF2-40B4-BE49-F238E27FC236}">
                <a16:creationId xmlns:a16="http://schemas.microsoft.com/office/drawing/2014/main" id="{EACEC9B8-57AC-92C9-334C-8A7FE4056F76}"/>
              </a:ext>
            </a:extLst>
          </p:cNvPr>
          <p:cNvPicPr>
            <a:picLocks noChangeAspect="1"/>
          </p:cNvPicPr>
          <p:nvPr/>
        </p:nvPicPr>
        <p:blipFill>
          <a:blip r:embed="rId2"/>
          <a:stretch>
            <a:fillRect/>
          </a:stretch>
        </p:blipFill>
        <p:spPr>
          <a:xfrm>
            <a:off x="2538367" y="1625361"/>
            <a:ext cx="7115265" cy="4801713"/>
          </a:xfrm>
          <a:prstGeom prst="rect">
            <a:avLst/>
          </a:prstGeom>
        </p:spPr>
      </p:pic>
      <p:sp>
        <p:nvSpPr>
          <p:cNvPr id="4" name="Title 3">
            <a:extLst>
              <a:ext uri="{FF2B5EF4-FFF2-40B4-BE49-F238E27FC236}">
                <a16:creationId xmlns:a16="http://schemas.microsoft.com/office/drawing/2014/main" id="{E33EC9C0-9CBE-D673-5191-F9701CDC7EDF}"/>
              </a:ext>
            </a:extLst>
          </p:cNvPr>
          <p:cNvSpPr>
            <a:spLocks noGrp="1"/>
          </p:cNvSpPr>
          <p:nvPr>
            <p:ph type="title"/>
          </p:nvPr>
        </p:nvSpPr>
        <p:spPr/>
        <p:txBody>
          <a:bodyPr/>
          <a:lstStyle/>
          <a:p>
            <a:r>
              <a:rPr lang="en-US" dirty="0"/>
              <a:t>Case Study: Colorado Front Range</a:t>
            </a:r>
          </a:p>
        </p:txBody>
      </p:sp>
      <p:sp>
        <p:nvSpPr>
          <p:cNvPr id="2" name="TextBox 1">
            <a:extLst>
              <a:ext uri="{FF2B5EF4-FFF2-40B4-BE49-F238E27FC236}">
                <a16:creationId xmlns:a16="http://schemas.microsoft.com/office/drawing/2014/main" id="{8AB80F31-395A-341E-F824-6AD2A7B4C2D5}"/>
              </a:ext>
            </a:extLst>
          </p:cNvPr>
          <p:cNvSpPr txBox="1"/>
          <p:nvPr/>
        </p:nvSpPr>
        <p:spPr>
          <a:xfrm>
            <a:off x="2988860" y="1732547"/>
            <a:ext cx="1310185" cy="400110"/>
          </a:xfrm>
          <a:prstGeom prst="rect">
            <a:avLst/>
          </a:prstGeom>
          <a:solidFill>
            <a:schemeClr val="tx1">
              <a:lumMod val="85000"/>
              <a:lumOff val="15000"/>
              <a:alpha val="80000"/>
            </a:schemeClr>
          </a:solidFill>
        </p:spPr>
        <p:txBody>
          <a:bodyPr wrap="square" rtlCol="0">
            <a:spAutoFit/>
          </a:bodyPr>
          <a:lstStyle/>
          <a:p>
            <a:pPr algn="ctr"/>
            <a:r>
              <a:rPr lang="en-US" sz="2000" b="1" dirty="0">
                <a:solidFill>
                  <a:schemeClr val="bg1"/>
                </a:solidFill>
                <a:latin typeface="Helvetica" panose="020B0604020202020204" pitchFamily="34" charset="0"/>
                <a:cs typeface="Helvetica" panose="020B0604020202020204" pitchFamily="34" charset="0"/>
              </a:rPr>
              <a:t>2011</a:t>
            </a:r>
          </a:p>
        </p:txBody>
      </p:sp>
    </p:spTree>
    <p:extLst>
      <p:ext uri="{BB962C8B-B14F-4D97-AF65-F5344CB8AC3E}">
        <p14:creationId xmlns:p14="http://schemas.microsoft.com/office/powerpoint/2010/main" val="126768623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BCA848-719A-72FF-7A3F-698CAA122FD1}"/>
              </a:ext>
            </a:extLst>
          </p:cNvPr>
          <p:cNvSpPr>
            <a:spLocks noGrp="1"/>
          </p:cNvSpPr>
          <p:nvPr>
            <p:ph type="title"/>
          </p:nvPr>
        </p:nvSpPr>
        <p:spPr/>
        <p:txBody>
          <a:bodyPr/>
          <a:lstStyle/>
          <a:p>
            <a:r>
              <a:rPr lang="en-US" dirty="0"/>
              <a:t>Case Study: Colorado Front Range</a:t>
            </a:r>
            <a:br>
              <a:rPr lang="en-US" dirty="0"/>
            </a:br>
            <a:endParaRPr lang="en-US" sz="2000" dirty="0"/>
          </a:p>
        </p:txBody>
      </p:sp>
      <p:pic>
        <p:nvPicPr>
          <p:cNvPr id="3" name="Picture 2" descr="Screenshot of the LCMS Data Explorer showing Land Cover for 2005 in small area on the front range near Boulder, Colorado. The dominant land cover types are grass, forb, herb, and shrub. There are trees on the western side of the image and some scattered patches of water.">
            <a:extLst>
              <a:ext uri="{FF2B5EF4-FFF2-40B4-BE49-F238E27FC236}">
                <a16:creationId xmlns:a16="http://schemas.microsoft.com/office/drawing/2014/main" id="{9003FDB0-CC60-9892-4247-713D2DC9B335}"/>
              </a:ext>
            </a:extLst>
          </p:cNvPr>
          <p:cNvPicPr>
            <a:picLocks noChangeAspect="1"/>
          </p:cNvPicPr>
          <p:nvPr/>
        </p:nvPicPr>
        <p:blipFill>
          <a:blip r:embed="rId2"/>
          <a:stretch>
            <a:fillRect/>
          </a:stretch>
        </p:blipFill>
        <p:spPr>
          <a:xfrm>
            <a:off x="1686428" y="1732547"/>
            <a:ext cx="8819144" cy="4779171"/>
          </a:xfrm>
          <a:prstGeom prst="rect">
            <a:avLst/>
          </a:prstGeom>
        </p:spPr>
      </p:pic>
      <p:sp>
        <p:nvSpPr>
          <p:cNvPr id="2" name="TextBox 1">
            <a:extLst>
              <a:ext uri="{FF2B5EF4-FFF2-40B4-BE49-F238E27FC236}">
                <a16:creationId xmlns:a16="http://schemas.microsoft.com/office/drawing/2014/main" id="{4BA2C47F-2A98-1014-35C2-83F57C296880}"/>
              </a:ext>
            </a:extLst>
          </p:cNvPr>
          <p:cNvSpPr txBox="1"/>
          <p:nvPr/>
        </p:nvSpPr>
        <p:spPr>
          <a:xfrm>
            <a:off x="2154671" y="2112652"/>
            <a:ext cx="1310185" cy="440121"/>
          </a:xfrm>
          <a:prstGeom prst="rect">
            <a:avLst/>
          </a:prstGeom>
          <a:solidFill>
            <a:schemeClr val="tx1">
              <a:lumMod val="85000"/>
              <a:lumOff val="15000"/>
              <a:alpha val="80000"/>
            </a:schemeClr>
          </a:solidFill>
        </p:spPr>
        <p:txBody>
          <a:bodyPr wrap="square" rtlCol="0">
            <a:spAutoFit/>
          </a:bodyPr>
          <a:lstStyle/>
          <a:p>
            <a:pPr algn="ctr"/>
            <a:r>
              <a:rPr lang="en-US" sz="2000" b="1" dirty="0">
                <a:solidFill>
                  <a:schemeClr val="bg1"/>
                </a:solidFill>
                <a:latin typeface="Helvetica" panose="020B0604020202020204" pitchFamily="34" charset="0"/>
                <a:cs typeface="Helvetica" panose="020B0604020202020204" pitchFamily="34" charset="0"/>
              </a:rPr>
              <a:t>2005</a:t>
            </a:r>
          </a:p>
        </p:txBody>
      </p:sp>
    </p:spTree>
    <p:extLst>
      <p:ext uri="{BB962C8B-B14F-4D97-AF65-F5344CB8AC3E}">
        <p14:creationId xmlns:p14="http://schemas.microsoft.com/office/powerpoint/2010/main" val="96073834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creenshot of the LCMS Data Explorer showing Land Cover for 2009 in small area on the front range near Boulder, Colorado. An area of water has appeared in an area that was covered by grass/forb/herb and shrubs in the previous image.">
            <a:extLst>
              <a:ext uri="{FF2B5EF4-FFF2-40B4-BE49-F238E27FC236}">
                <a16:creationId xmlns:a16="http://schemas.microsoft.com/office/drawing/2014/main" id="{3C985FB7-9877-3FC2-D0F3-B21B25A69B73}"/>
              </a:ext>
            </a:extLst>
          </p:cNvPr>
          <p:cNvPicPr>
            <a:picLocks noChangeAspect="1"/>
          </p:cNvPicPr>
          <p:nvPr/>
        </p:nvPicPr>
        <p:blipFill>
          <a:blip r:embed="rId2"/>
          <a:stretch>
            <a:fillRect/>
          </a:stretch>
        </p:blipFill>
        <p:spPr>
          <a:xfrm>
            <a:off x="1686428" y="1725229"/>
            <a:ext cx="8819144" cy="4786489"/>
          </a:xfrm>
          <a:prstGeom prst="rect">
            <a:avLst/>
          </a:prstGeom>
        </p:spPr>
      </p:pic>
      <p:sp>
        <p:nvSpPr>
          <p:cNvPr id="4" name="Title 3">
            <a:extLst>
              <a:ext uri="{FF2B5EF4-FFF2-40B4-BE49-F238E27FC236}">
                <a16:creationId xmlns:a16="http://schemas.microsoft.com/office/drawing/2014/main" id="{EEBCA848-719A-72FF-7A3F-698CAA122FD1}"/>
              </a:ext>
            </a:extLst>
          </p:cNvPr>
          <p:cNvSpPr>
            <a:spLocks noGrp="1"/>
          </p:cNvSpPr>
          <p:nvPr>
            <p:ph type="title"/>
          </p:nvPr>
        </p:nvSpPr>
        <p:spPr/>
        <p:txBody>
          <a:bodyPr/>
          <a:lstStyle/>
          <a:p>
            <a:r>
              <a:rPr lang="en-US" dirty="0"/>
              <a:t>Case Study: Colorado Front Range</a:t>
            </a:r>
            <a:br>
              <a:rPr lang="en-US" dirty="0"/>
            </a:br>
            <a:endParaRPr lang="en-US" sz="2000" dirty="0"/>
          </a:p>
        </p:txBody>
      </p:sp>
      <p:sp>
        <p:nvSpPr>
          <p:cNvPr id="3" name="TextBox 2">
            <a:extLst>
              <a:ext uri="{FF2B5EF4-FFF2-40B4-BE49-F238E27FC236}">
                <a16:creationId xmlns:a16="http://schemas.microsoft.com/office/drawing/2014/main" id="{596E4E0C-229C-4FB8-DD42-4D0AC49A47A7}"/>
              </a:ext>
            </a:extLst>
          </p:cNvPr>
          <p:cNvSpPr txBox="1"/>
          <p:nvPr/>
        </p:nvSpPr>
        <p:spPr>
          <a:xfrm>
            <a:off x="2154671" y="2112652"/>
            <a:ext cx="1310185" cy="400110"/>
          </a:xfrm>
          <a:prstGeom prst="rect">
            <a:avLst/>
          </a:prstGeom>
          <a:solidFill>
            <a:schemeClr val="tx1">
              <a:lumMod val="85000"/>
              <a:lumOff val="15000"/>
              <a:alpha val="80000"/>
            </a:schemeClr>
          </a:solidFill>
        </p:spPr>
        <p:txBody>
          <a:bodyPr wrap="square" rtlCol="0">
            <a:spAutoFit/>
          </a:bodyPr>
          <a:lstStyle/>
          <a:p>
            <a:pPr algn="ctr"/>
            <a:r>
              <a:rPr lang="en-US" sz="2000" b="1" dirty="0">
                <a:solidFill>
                  <a:schemeClr val="bg1"/>
                </a:solidFill>
                <a:latin typeface="Helvetica" panose="020B0604020202020204" pitchFamily="34" charset="0"/>
                <a:cs typeface="Helvetica" panose="020B0604020202020204" pitchFamily="34" charset="0"/>
              </a:rPr>
              <a:t>2009</a:t>
            </a:r>
          </a:p>
        </p:txBody>
      </p:sp>
    </p:spTree>
    <p:extLst>
      <p:ext uri="{BB962C8B-B14F-4D97-AF65-F5344CB8AC3E}">
        <p14:creationId xmlns:p14="http://schemas.microsoft.com/office/powerpoint/2010/main" val="198004416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BCA848-719A-72FF-7A3F-698CAA122FD1}"/>
              </a:ext>
            </a:extLst>
          </p:cNvPr>
          <p:cNvSpPr>
            <a:spLocks noGrp="1"/>
          </p:cNvSpPr>
          <p:nvPr>
            <p:ph type="title"/>
          </p:nvPr>
        </p:nvSpPr>
        <p:spPr/>
        <p:txBody>
          <a:bodyPr/>
          <a:lstStyle/>
          <a:p>
            <a:r>
              <a:rPr lang="en-US" dirty="0"/>
              <a:t>Case Study: Colorado Front Range</a:t>
            </a:r>
            <a:br>
              <a:rPr lang="en-US" dirty="0"/>
            </a:br>
            <a:endParaRPr lang="en-US" sz="2000" dirty="0"/>
          </a:p>
        </p:txBody>
      </p:sp>
      <p:pic>
        <p:nvPicPr>
          <p:cNvPr id="3" name="Picture 2" descr="Time series plot showing percent area covered by different land cover classes. % Area of water increases from 0 to ~15 starting in 2008 and remains stable through the end of the time series. ">
            <a:extLst>
              <a:ext uri="{FF2B5EF4-FFF2-40B4-BE49-F238E27FC236}">
                <a16:creationId xmlns:a16="http://schemas.microsoft.com/office/drawing/2014/main" id="{5D5A7ABD-0468-A422-0CD4-99CB93C7430D}"/>
              </a:ext>
            </a:extLst>
          </p:cNvPr>
          <p:cNvPicPr>
            <a:picLocks noChangeAspect="1"/>
          </p:cNvPicPr>
          <p:nvPr/>
        </p:nvPicPr>
        <p:blipFill rotWithShape="1">
          <a:blip r:embed="rId2"/>
          <a:srcRect/>
          <a:stretch/>
        </p:blipFill>
        <p:spPr>
          <a:xfrm>
            <a:off x="2076919" y="1732547"/>
            <a:ext cx="9024218" cy="4737714"/>
          </a:xfrm>
          <a:prstGeom prst="rect">
            <a:avLst/>
          </a:prstGeom>
        </p:spPr>
      </p:pic>
    </p:spTree>
    <p:extLst>
      <p:ext uri="{BB962C8B-B14F-4D97-AF65-F5344CB8AC3E}">
        <p14:creationId xmlns:p14="http://schemas.microsoft.com/office/powerpoint/2010/main" val="319752319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16D3EDF-5E1D-909D-5666-E27C1448116E}"/>
              </a:ext>
            </a:extLst>
          </p:cNvPr>
          <p:cNvSpPr>
            <a:spLocks noGrp="1"/>
          </p:cNvSpPr>
          <p:nvPr>
            <p:ph type="title"/>
          </p:nvPr>
        </p:nvSpPr>
        <p:spPr/>
        <p:txBody>
          <a:bodyPr/>
          <a:lstStyle/>
          <a:p>
            <a:r>
              <a:rPr lang="en-US" dirty="0"/>
              <a:t>Questions?</a:t>
            </a:r>
          </a:p>
        </p:txBody>
      </p:sp>
    </p:spTree>
    <p:extLst>
      <p:ext uri="{BB962C8B-B14F-4D97-AF65-F5344CB8AC3E}">
        <p14:creationId xmlns:p14="http://schemas.microsoft.com/office/powerpoint/2010/main" val="69886778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B0A0-F6F6-3FE2-438B-6A59DBB0315D}"/>
              </a:ext>
            </a:extLst>
          </p:cNvPr>
          <p:cNvSpPr>
            <a:spLocks noGrp="1"/>
          </p:cNvSpPr>
          <p:nvPr>
            <p:ph type="title" idx="4294967295"/>
          </p:nvPr>
        </p:nvSpPr>
        <p:spPr>
          <a:xfrm>
            <a:off x="1818894" y="2163489"/>
            <a:ext cx="9772650" cy="2768600"/>
          </a:xfrm>
          <a:prstGeom prst="rect">
            <a:avLst/>
          </a:prstGeom>
        </p:spPr>
        <p:txBody>
          <a:bodyPr/>
          <a:lstStyle/>
          <a:p>
            <a:r>
              <a:rPr lang="en-US" dirty="0"/>
              <a:t>Break – 15 minutes</a:t>
            </a:r>
          </a:p>
        </p:txBody>
      </p:sp>
    </p:spTree>
    <p:extLst>
      <p:ext uri="{BB962C8B-B14F-4D97-AF65-F5344CB8AC3E}">
        <p14:creationId xmlns:p14="http://schemas.microsoft.com/office/powerpoint/2010/main" val="180192246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B0A0-F6F6-3FE2-438B-6A59DBB0315D}"/>
              </a:ext>
            </a:extLst>
          </p:cNvPr>
          <p:cNvSpPr>
            <a:spLocks noGrp="1"/>
          </p:cNvSpPr>
          <p:nvPr>
            <p:ph type="title" idx="4294967295"/>
          </p:nvPr>
        </p:nvSpPr>
        <p:spPr>
          <a:xfrm>
            <a:off x="1818894" y="2163489"/>
            <a:ext cx="9772650" cy="2768600"/>
          </a:xfrm>
          <a:prstGeom prst="rect">
            <a:avLst/>
          </a:prstGeom>
        </p:spPr>
        <p:txBody>
          <a:bodyPr/>
          <a:lstStyle/>
          <a:p>
            <a:r>
              <a:rPr lang="en-US" dirty="0"/>
              <a:t>2.1: LCMS Data Explorer Demo</a:t>
            </a:r>
          </a:p>
        </p:txBody>
      </p:sp>
    </p:spTree>
    <p:extLst>
      <p:ext uri="{BB962C8B-B14F-4D97-AF65-F5344CB8AC3E}">
        <p14:creationId xmlns:p14="http://schemas.microsoft.com/office/powerpoint/2010/main" val="272337898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Shape 1245"/>
        <p:cNvGrpSpPr/>
        <p:nvPr/>
      </p:nvGrpSpPr>
      <p:grpSpPr>
        <a:xfrm>
          <a:off x="0" y="0"/>
          <a:ext cx="0" cy="0"/>
          <a:chOff x="0" y="0"/>
          <a:chExt cx="0" cy="0"/>
        </a:xfrm>
      </p:grpSpPr>
      <p:pic>
        <p:nvPicPr>
          <p:cNvPr id="3" name="Picture 2" descr="Screenshot of LCMS data explorer, over the Rocky mountains outside denver, coloradp The data layer shown is slow loss year from 1985-2022.">
            <a:extLst>
              <a:ext uri="{FF2B5EF4-FFF2-40B4-BE49-F238E27FC236}">
                <a16:creationId xmlns:a16="http://schemas.microsoft.com/office/drawing/2014/main" id="{50197045-B1D8-A6F5-7BB6-A288AC9E1C27}"/>
              </a:ext>
            </a:extLst>
          </p:cNvPr>
          <p:cNvPicPr>
            <a:picLocks noChangeAspect="1"/>
          </p:cNvPicPr>
          <p:nvPr/>
        </p:nvPicPr>
        <p:blipFill>
          <a:blip r:embed="rId3"/>
          <a:stretch>
            <a:fillRect/>
          </a:stretch>
        </p:blipFill>
        <p:spPr>
          <a:xfrm>
            <a:off x="808748" y="-16498"/>
            <a:ext cx="11383252" cy="6535632"/>
          </a:xfrm>
          <a:prstGeom prst="rect">
            <a:avLst/>
          </a:prstGeom>
        </p:spPr>
      </p:pic>
      <p:sp>
        <p:nvSpPr>
          <p:cNvPr id="1247" name="Google Shape;1247;p99"/>
          <p:cNvSpPr/>
          <p:nvPr/>
        </p:nvSpPr>
        <p:spPr>
          <a:xfrm>
            <a:off x="5871411" y="-16497"/>
            <a:ext cx="6330822" cy="3128666"/>
          </a:xfrm>
          <a:prstGeom prst="rect">
            <a:avLst/>
          </a:prstGeom>
          <a:solidFill>
            <a:srgbClr val="FFFFFF">
              <a:alpha val="89800"/>
            </a:srgbClr>
          </a:solidFill>
          <a:ln>
            <a:noFill/>
          </a:ln>
        </p:spPr>
        <p:txBody>
          <a:bodyPr spcFirstLastPara="1" wrap="square" lIns="60950" tIns="60950" rIns="60950" bIns="60950" anchor="ctr" anchorCtr="0">
            <a:noAutofit/>
          </a:bodyPr>
          <a:lstStyle/>
          <a:p>
            <a:endParaRPr sz="1200"/>
          </a:p>
        </p:txBody>
      </p:sp>
      <p:sp>
        <p:nvSpPr>
          <p:cNvPr id="1251" name="Google Shape;1251;p99"/>
          <p:cNvSpPr txBox="1">
            <a:spLocks noGrp="1"/>
          </p:cNvSpPr>
          <p:nvPr>
            <p:ph idx="1"/>
          </p:nvPr>
        </p:nvSpPr>
        <p:spPr>
          <a:xfrm>
            <a:off x="6581624" y="1609940"/>
            <a:ext cx="4061737" cy="1279709"/>
          </a:xfrm>
          <a:prstGeom prst="rect">
            <a:avLst/>
          </a:prstGeom>
        </p:spPr>
        <p:txBody>
          <a:bodyPr spcFirstLastPara="1" wrap="square" lIns="0" tIns="0" rIns="0" bIns="0" anchor="t" anchorCtr="0">
            <a:spAutoFit/>
          </a:bodyPr>
          <a:lstStyle/>
          <a:p>
            <a:pPr marL="0" indent="0">
              <a:spcAft>
                <a:spcPts val="1333"/>
              </a:spcAft>
              <a:buNone/>
            </a:pPr>
            <a:r>
              <a:rPr lang="en" sz="2133" dirty="0">
                <a:latin typeface="Google Sans"/>
                <a:ea typeface="Google Sans"/>
                <a:cs typeface="Google Sans"/>
                <a:sym typeface="Google Sans"/>
              </a:rPr>
              <a:t>Land use, land cover, and landscape change, dating back to 1985. </a:t>
            </a:r>
            <a:endParaRPr dirty="0">
              <a:solidFill>
                <a:srgbClr val="3C4043"/>
              </a:solidFill>
              <a:latin typeface="Google Sans"/>
              <a:ea typeface="Google Sans"/>
              <a:cs typeface="Google Sans"/>
              <a:sym typeface="Google Sans"/>
            </a:endParaRPr>
          </a:p>
        </p:txBody>
      </p:sp>
      <p:sp>
        <p:nvSpPr>
          <p:cNvPr id="1248" name="Google Shape;1248;p99"/>
          <p:cNvSpPr txBox="1">
            <a:spLocks noGrp="1"/>
          </p:cNvSpPr>
          <p:nvPr>
            <p:ph type="title"/>
          </p:nvPr>
        </p:nvSpPr>
        <p:spPr>
          <a:xfrm>
            <a:off x="6096000" y="525898"/>
            <a:ext cx="5915176" cy="814183"/>
          </a:xfrm>
          <a:prstGeom prst="rect">
            <a:avLst/>
          </a:prstGeom>
        </p:spPr>
        <p:txBody>
          <a:bodyPr spcFirstLastPara="1" wrap="square" lIns="0" tIns="0" rIns="0" bIns="0" anchor="b" anchorCtr="0">
            <a:noAutofit/>
          </a:bodyPr>
          <a:lstStyle/>
          <a:p>
            <a:pPr>
              <a:lnSpc>
                <a:spcPct val="125000"/>
              </a:lnSpc>
              <a:spcAft>
                <a:spcPts val="1333"/>
              </a:spcAft>
            </a:pPr>
            <a:r>
              <a:rPr lang="en" sz="3200" dirty="0"/>
              <a:t>Meet the LCMS </a:t>
            </a:r>
            <a:r>
              <a:rPr lang="en" sz="3200" u="sng" dirty="0">
                <a:solidFill>
                  <a:schemeClr val="hlink"/>
                </a:solidFill>
                <a:hlinkClick r:id="rId4"/>
              </a:rPr>
              <a:t>Data Explorer</a:t>
            </a:r>
            <a:r>
              <a:rPr lang="en" sz="3200" dirty="0"/>
              <a:t>.</a:t>
            </a:r>
            <a:endParaRPr sz="3200" dirty="0"/>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B0A0-F6F6-3FE2-438B-6A59DBB0315D}"/>
              </a:ext>
            </a:extLst>
          </p:cNvPr>
          <p:cNvSpPr>
            <a:spLocks noGrp="1"/>
          </p:cNvSpPr>
          <p:nvPr>
            <p:ph type="title" idx="4294967295"/>
          </p:nvPr>
        </p:nvSpPr>
        <p:spPr>
          <a:xfrm>
            <a:off x="1818894" y="2163489"/>
            <a:ext cx="9772650" cy="2768600"/>
          </a:xfrm>
          <a:prstGeom prst="rect">
            <a:avLst/>
          </a:prstGeom>
        </p:spPr>
        <p:txBody>
          <a:bodyPr/>
          <a:lstStyle/>
          <a:p>
            <a:r>
              <a:rPr lang="en-US" dirty="0"/>
              <a:t>2.2: LCMS Data in ArcPro</a:t>
            </a:r>
          </a:p>
        </p:txBody>
      </p:sp>
    </p:spTree>
    <p:extLst>
      <p:ext uri="{BB962C8B-B14F-4D97-AF65-F5344CB8AC3E}">
        <p14:creationId xmlns:p14="http://schemas.microsoft.com/office/powerpoint/2010/main" val="320246127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creenshot LCMS Landcover layer loaded from an ArcGIS image server in ArcGIS Pro">
            <a:extLst>
              <a:ext uri="{FF2B5EF4-FFF2-40B4-BE49-F238E27FC236}">
                <a16:creationId xmlns:a16="http://schemas.microsoft.com/office/drawing/2014/main" id="{E3E77D96-10E2-3F13-DFC5-BCFB6659F5DB}"/>
              </a:ext>
            </a:extLst>
          </p:cNvPr>
          <p:cNvPicPr>
            <a:picLocks noChangeAspect="1"/>
          </p:cNvPicPr>
          <p:nvPr/>
        </p:nvPicPr>
        <p:blipFill>
          <a:blip r:embed="rId2"/>
          <a:stretch>
            <a:fillRect/>
          </a:stretch>
        </p:blipFill>
        <p:spPr>
          <a:xfrm>
            <a:off x="2027585" y="328515"/>
            <a:ext cx="9490186" cy="5554639"/>
          </a:xfrm>
          <a:prstGeom prst="rect">
            <a:avLst/>
          </a:prstGeom>
        </p:spPr>
      </p:pic>
      <p:sp>
        <p:nvSpPr>
          <p:cNvPr id="4" name="TextBox 3">
            <a:extLst>
              <a:ext uri="{FF2B5EF4-FFF2-40B4-BE49-F238E27FC236}">
                <a16:creationId xmlns:a16="http://schemas.microsoft.com/office/drawing/2014/main" id="{C623B4CB-6363-84BE-E739-372F56F53520}"/>
              </a:ext>
            </a:extLst>
          </p:cNvPr>
          <p:cNvSpPr txBox="1"/>
          <p:nvPr/>
        </p:nvSpPr>
        <p:spPr>
          <a:xfrm>
            <a:off x="983755" y="3731272"/>
            <a:ext cx="3028687" cy="1200329"/>
          </a:xfrm>
          <a:prstGeom prst="rect">
            <a:avLst/>
          </a:prstGeom>
          <a:noFill/>
          <a:ln>
            <a:solidFill>
              <a:schemeClr val="accent1"/>
            </a:solidFill>
          </a:ln>
        </p:spPr>
        <p:txBody>
          <a:bodyPr wrap="square">
            <a:spAutoFit/>
          </a:bodyPr>
          <a:lstStyle/>
          <a:p>
            <a:r>
              <a:rPr lang="en-US" b="1" dirty="0"/>
              <a:t>Image server:</a:t>
            </a:r>
            <a:endParaRPr lang="en-US" b="1" dirty="0">
              <a:hlinkClick r:id="rId3" tooltip="https://apps.fs.usda.gov/fsgisx01/rest/services/rdw_landscapeandwildlife">
                <a:extLst>
                  <a:ext uri="{A12FA001-AC4F-418D-AE19-62706E023703}">
                    <ahyp:hlinkClr xmlns:ahyp="http://schemas.microsoft.com/office/drawing/2018/hyperlinkcolor" val="tx"/>
                  </a:ext>
                </a:extLst>
              </a:hlinkClick>
            </a:endParaRPr>
          </a:p>
          <a:p>
            <a:r>
              <a:rPr lang="en-US" b="1" dirty="0">
                <a:hlinkClick r:id="rId3" tooltip="https://apps.fs.usda.gov/fsgisx01/rest/services/rdw_landscapeandwildlife">
                  <a:extLst>
                    <a:ext uri="{A12FA001-AC4F-418D-AE19-62706E023703}">
                      <ahyp:hlinkClr xmlns:ahyp="http://schemas.microsoft.com/office/drawing/2018/hyperlinkcolor" val="tx"/>
                    </a:ext>
                  </a:extLst>
                </a:hlinkClick>
              </a:rPr>
              <a:t>https://apps.fs.usda.gov/fsgisx01/rest/services/RDW_LandscapeAndWildlife</a:t>
            </a:r>
            <a:endParaRPr lang="en-US" b="1" dirty="0"/>
          </a:p>
        </p:txBody>
      </p:sp>
    </p:spTree>
    <p:extLst>
      <p:ext uri="{BB962C8B-B14F-4D97-AF65-F5344CB8AC3E}">
        <p14:creationId xmlns:p14="http://schemas.microsoft.com/office/powerpoint/2010/main" val="336027087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B0A0-F6F6-3FE2-438B-6A59DBB0315D}"/>
              </a:ext>
            </a:extLst>
          </p:cNvPr>
          <p:cNvSpPr>
            <a:spLocks noGrp="1"/>
          </p:cNvSpPr>
          <p:nvPr>
            <p:ph type="title" idx="4294967295"/>
          </p:nvPr>
        </p:nvSpPr>
        <p:spPr>
          <a:xfrm>
            <a:off x="1818894" y="2163489"/>
            <a:ext cx="9772650" cy="2768600"/>
          </a:xfrm>
          <a:prstGeom prst="rect">
            <a:avLst/>
          </a:prstGeom>
        </p:spPr>
        <p:txBody>
          <a:bodyPr/>
          <a:lstStyle/>
          <a:p>
            <a:r>
              <a:rPr lang="en-US" dirty="0"/>
              <a:t>2.3: LCMS Data in the GEE Catalog</a:t>
            </a:r>
          </a:p>
        </p:txBody>
      </p:sp>
    </p:spTree>
    <p:extLst>
      <p:ext uri="{BB962C8B-B14F-4D97-AF65-F5344CB8AC3E}">
        <p14:creationId xmlns:p14="http://schemas.microsoft.com/office/powerpoint/2010/main" val="61737653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565;p56" descr="Screenshot of &quot;Datasets tagged LCMS in Earth Engine&quot; in the Google Earth Engine Data Catalog">
            <a:extLst>
              <a:ext uri="{FF2B5EF4-FFF2-40B4-BE49-F238E27FC236}">
                <a16:creationId xmlns:a16="http://schemas.microsoft.com/office/drawing/2014/main" id="{3BDFA115-058B-B09C-E446-21919EAC28D5}"/>
              </a:ext>
            </a:extLst>
          </p:cNvPr>
          <p:cNvPicPr preferRelativeResize="0"/>
          <p:nvPr/>
        </p:nvPicPr>
        <p:blipFill rotWithShape="1">
          <a:blip r:embed="rId2">
            <a:alphaModFix/>
          </a:blip>
          <a:srcRect t="2680" b="1336"/>
          <a:stretch/>
        </p:blipFill>
        <p:spPr>
          <a:xfrm>
            <a:off x="5575647" y="820107"/>
            <a:ext cx="6319825" cy="5217786"/>
          </a:xfrm>
          <a:prstGeom prst="rect">
            <a:avLst/>
          </a:prstGeom>
          <a:noFill/>
          <a:ln>
            <a:noFill/>
          </a:ln>
        </p:spPr>
      </p:pic>
      <p:sp>
        <p:nvSpPr>
          <p:cNvPr id="4" name="TextBox 3">
            <a:extLst>
              <a:ext uri="{FF2B5EF4-FFF2-40B4-BE49-F238E27FC236}">
                <a16:creationId xmlns:a16="http://schemas.microsoft.com/office/drawing/2014/main" id="{6AE16DFA-2E0E-C03B-FAC7-5C9B7A8C7E56}"/>
              </a:ext>
            </a:extLst>
          </p:cNvPr>
          <p:cNvSpPr txBox="1"/>
          <p:nvPr/>
        </p:nvSpPr>
        <p:spPr>
          <a:xfrm>
            <a:off x="519841" y="3324497"/>
            <a:ext cx="5182689" cy="1200329"/>
          </a:xfrm>
          <a:prstGeom prst="rect">
            <a:avLst/>
          </a:prstGeom>
          <a:noFill/>
          <a:ln>
            <a:solidFill>
              <a:schemeClr val="accent1"/>
            </a:solidFill>
          </a:ln>
        </p:spPr>
        <p:txBody>
          <a:bodyPr wrap="square">
            <a:spAutoFit/>
          </a:bodyPr>
          <a:lstStyle/>
          <a:p>
            <a:r>
              <a:rPr lang="en-US" sz="2400" b="1" dirty="0"/>
              <a:t>https://developers.google.com/earth-engine/datasets/catalog/USFS_GTAC_LCMS_v2022-8</a:t>
            </a:r>
          </a:p>
        </p:txBody>
      </p:sp>
    </p:spTree>
    <p:extLst>
      <p:ext uri="{BB962C8B-B14F-4D97-AF65-F5344CB8AC3E}">
        <p14:creationId xmlns:p14="http://schemas.microsoft.com/office/powerpoint/2010/main" val="154889765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8DE1E1-E8A7-4791-8190-5564508B940E}"/>
              </a:ext>
            </a:extLst>
          </p:cNvPr>
          <p:cNvSpPr>
            <a:spLocks noGrp="1"/>
          </p:cNvSpPr>
          <p:nvPr>
            <p:ph type="title"/>
          </p:nvPr>
        </p:nvSpPr>
        <p:spPr/>
        <p:txBody>
          <a:bodyPr/>
          <a:lstStyle/>
          <a:p>
            <a:r>
              <a:rPr lang="en-US" dirty="0"/>
              <a:t>Questions? </a:t>
            </a:r>
          </a:p>
        </p:txBody>
      </p:sp>
      <p:sp>
        <p:nvSpPr>
          <p:cNvPr id="6" name="Text Placeholder 5">
            <a:extLst>
              <a:ext uri="{FF2B5EF4-FFF2-40B4-BE49-F238E27FC236}">
                <a16:creationId xmlns:a16="http://schemas.microsoft.com/office/drawing/2014/main" id="{B63A1104-6AC8-4D13-BE25-F16E7576903B}"/>
              </a:ext>
            </a:extLst>
          </p:cNvPr>
          <p:cNvSpPr>
            <a:spLocks noGrp="1"/>
          </p:cNvSpPr>
          <p:nvPr>
            <p:ph type="body" sz="quarter" idx="10"/>
          </p:nvPr>
        </p:nvSpPr>
        <p:spPr/>
        <p:txBody>
          <a:bodyPr/>
          <a:lstStyle/>
          <a:p>
            <a:r>
              <a:rPr lang="en-US" dirty="0">
                <a:latin typeface="Calibri"/>
                <a:cs typeface="Helvetica"/>
              </a:rPr>
              <a:t>Lila Leatherman (they/them)</a:t>
            </a:r>
            <a:endParaRPr lang="en-US" dirty="0">
              <a:latin typeface="Calibri"/>
              <a:cs typeface="Calibri"/>
            </a:endParaRPr>
          </a:p>
          <a:p>
            <a:r>
              <a:rPr lang="en-US" dirty="0">
                <a:latin typeface="Calibri"/>
                <a:cs typeface="Helvetica"/>
              </a:rPr>
              <a:t>Remote Sensing Specialist and Trainer</a:t>
            </a:r>
          </a:p>
          <a:p>
            <a:r>
              <a:rPr lang="en-US" dirty="0">
                <a:latin typeface="Calibri"/>
                <a:cs typeface="Helvetica"/>
              </a:rPr>
              <a:t>Contractor, </a:t>
            </a:r>
            <a:r>
              <a:rPr lang="en-US" dirty="0" err="1">
                <a:latin typeface="Calibri"/>
                <a:cs typeface="Helvetica"/>
              </a:rPr>
              <a:t>Redcastle</a:t>
            </a:r>
            <a:r>
              <a:rPr lang="en-US" dirty="0">
                <a:latin typeface="Calibri"/>
                <a:cs typeface="Helvetica"/>
              </a:rPr>
              <a:t> Resources</a:t>
            </a:r>
          </a:p>
          <a:p>
            <a:r>
              <a:rPr lang="en-US" dirty="0">
                <a:latin typeface="Calibri"/>
                <a:cs typeface="Helvetica"/>
              </a:rPr>
              <a:t>Lila.Leatherman@usda.gov</a:t>
            </a:r>
            <a:endParaRPr lang="en-US" dirty="0">
              <a:cs typeface="Helvetica"/>
            </a:endParaRPr>
          </a:p>
          <a:p>
            <a:endParaRPr lang="en-US" dirty="0">
              <a:cs typeface="Helvetica" pitchFamily="2" charset="0"/>
            </a:endParaRPr>
          </a:p>
        </p:txBody>
      </p:sp>
      <p:pic>
        <p:nvPicPr>
          <p:cNvPr id="3" name="Picture 2" descr="LCMS logo with a triangle and a black background">
            <a:extLst>
              <a:ext uri="{FF2B5EF4-FFF2-40B4-BE49-F238E27FC236}">
                <a16:creationId xmlns:a16="http://schemas.microsoft.com/office/drawing/2014/main" id="{746A688A-33F6-285E-658F-C43B53E1C51C}"/>
              </a:ext>
            </a:extLst>
          </p:cNvPr>
          <p:cNvPicPr>
            <a:picLocks noChangeAspect="1"/>
          </p:cNvPicPr>
          <p:nvPr/>
        </p:nvPicPr>
        <p:blipFill>
          <a:blip r:embed="rId2"/>
          <a:stretch>
            <a:fillRect/>
          </a:stretch>
        </p:blipFill>
        <p:spPr>
          <a:xfrm>
            <a:off x="6912142" y="1858089"/>
            <a:ext cx="2411986" cy="2941762"/>
          </a:xfrm>
          <a:prstGeom prst="rect">
            <a:avLst/>
          </a:prstGeom>
        </p:spPr>
      </p:pic>
      <p:sp>
        <p:nvSpPr>
          <p:cNvPr id="5" name="TextBox 4">
            <a:extLst>
              <a:ext uri="{FF2B5EF4-FFF2-40B4-BE49-F238E27FC236}">
                <a16:creationId xmlns:a16="http://schemas.microsoft.com/office/drawing/2014/main" id="{C29F6E88-24B5-3CDA-65BB-C053C447BD55}"/>
              </a:ext>
            </a:extLst>
          </p:cNvPr>
          <p:cNvSpPr txBox="1"/>
          <p:nvPr/>
        </p:nvSpPr>
        <p:spPr>
          <a:xfrm>
            <a:off x="7108884" y="5006431"/>
            <a:ext cx="2018501" cy="369332"/>
          </a:xfrm>
          <a:prstGeom prst="rect">
            <a:avLst/>
          </a:prstGeom>
          <a:noFill/>
        </p:spPr>
        <p:txBody>
          <a:bodyPr wrap="none" rtlCol="0">
            <a:spAutoFit/>
          </a:bodyPr>
          <a:lstStyle/>
          <a:p>
            <a:r>
              <a:rPr lang="en-US" dirty="0">
                <a:latin typeface="Helvetica" panose="020B0604020202020204" pitchFamily="34" charset="0"/>
                <a:cs typeface="Helvetica" panose="020B0604020202020204" pitchFamily="34" charset="0"/>
                <a:hlinkClick r:id="rId3" action="ppaction://hlinkfile" tooltip="https://apps.fs.usda.gov/lcms-viewer/home.html"/>
              </a:rPr>
              <a:t>LCMS Homepage</a:t>
            </a:r>
            <a:endParaRPr lang="en-US" dirty="0">
              <a:latin typeface="Helvetica" panose="020B0604020202020204" pitchFamily="34" charset="0"/>
              <a:cs typeface="Helvetica" panose="020B0604020202020204" pitchFamily="34" charset="0"/>
            </a:endParaRPr>
          </a:p>
        </p:txBody>
      </p:sp>
    </p:spTree>
    <p:extLst>
      <p:ext uri="{BB962C8B-B14F-4D97-AF65-F5344CB8AC3E}">
        <p14:creationId xmlns:p14="http://schemas.microsoft.com/office/powerpoint/2010/main" val="80707167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6" id="{0817ABD7-3FD5-459F-9AB1-C05C8C37FB9B}" vid="{1F7423F8-58E2-496F-AE12-F30FB6ABC1A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F57FE493B1F6F4381B251DA17AB44BD" ma:contentTypeVersion="12" ma:contentTypeDescription="Create a new document." ma:contentTypeScope="" ma:versionID="4aa40639672ae1749517e534df483c29">
  <xsd:schema xmlns:xsd="http://www.w3.org/2001/XMLSchema" xmlns:xs="http://www.w3.org/2001/XMLSchema" xmlns:p="http://schemas.microsoft.com/office/2006/metadata/properties" xmlns:ns2="ccc1e79c-e837-46ba-8c77-5b104c122a38" xmlns:ns3="a7c183c1-1d97-4299-ba19-8571ba2e21f7" targetNamespace="http://schemas.microsoft.com/office/2006/metadata/properties" ma:root="true" ma:fieldsID="ffda8a2632d84f9d891b6ff071d6bd28" ns2:_="" ns3:_="">
    <xsd:import namespace="ccc1e79c-e837-46ba-8c77-5b104c122a38"/>
    <xsd:import namespace="a7c183c1-1d97-4299-ba19-8571ba2e21f7"/>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c1e79c-e837-46ba-8c77-5b104c122a3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8ff62593-b918-4deb-ac08-0d74ac0cc7e6"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Location" ma:index="19"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7c183c1-1d97-4299-ba19-8571ba2e21f7"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e1b7cf54-0063-41ff-be4c-55abb17a69fa}" ma:internalName="TaxCatchAll" ma:showField="CatchAllData" ma:web="a7c183c1-1d97-4299-ba19-8571ba2e21f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a7c183c1-1d97-4299-ba19-8571ba2e21f7" xsi:nil="true"/>
    <lcf76f155ced4ddcb4097134ff3c332f xmlns="ccc1e79c-e837-46ba-8c77-5b104c122a38">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0A96A55-3460-45E8-B6E9-A3CBA97855F7}"/>
</file>

<file path=customXml/itemProps2.xml><?xml version="1.0" encoding="utf-8"?>
<ds:datastoreItem xmlns:ds="http://schemas.openxmlformats.org/officeDocument/2006/customXml" ds:itemID="{9D2B6629-FD6B-4407-90A8-236F563C6104}"/>
</file>

<file path=customXml/itemProps3.xml><?xml version="1.0" encoding="utf-8"?>
<ds:datastoreItem xmlns:ds="http://schemas.openxmlformats.org/officeDocument/2006/customXml" ds:itemID="{9C3D8A53-03A1-4D4A-9D65-319472A7ADFD}"/>
</file>

<file path=docProps/app.xml><?xml version="1.0" encoding="utf-8"?>
<Properties xmlns="http://schemas.openxmlformats.org/officeDocument/2006/extended-properties" xmlns:vt="http://schemas.openxmlformats.org/officeDocument/2006/docPropsVTypes">
  <Template>GTAC-light-16x9</Template>
  <TotalTime>6310</TotalTime>
  <Words>5370</Words>
  <Application>Microsoft Office PowerPoint</Application>
  <PresentationFormat>Widescreen</PresentationFormat>
  <Paragraphs>802</Paragraphs>
  <Slides>80</Slides>
  <Notes>49</Notes>
  <HiddenSlides>11</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80</vt:i4>
      </vt:variant>
    </vt:vector>
  </HeadingPairs>
  <TitlesOfParts>
    <vt:vector size="90" baseType="lpstr">
      <vt:lpstr>Arial</vt:lpstr>
      <vt:lpstr>Calibri</vt:lpstr>
      <vt:lpstr>Google Sans</vt:lpstr>
      <vt:lpstr>Google Sans Medium</vt:lpstr>
      <vt:lpstr>Google Sans Text</vt:lpstr>
      <vt:lpstr>Google Sans Text Medium</vt:lpstr>
      <vt:lpstr>Helvetica</vt:lpstr>
      <vt:lpstr>Roboto Mono</vt:lpstr>
      <vt:lpstr>Times New Roman</vt:lpstr>
      <vt:lpstr>Office Theme</vt:lpstr>
      <vt:lpstr>Landscape Change Monitoring System (LCMS)</vt:lpstr>
      <vt:lpstr>Agenda</vt:lpstr>
      <vt:lpstr>Learning objectives</vt:lpstr>
      <vt:lpstr>1.1: Continental-Scale Geospatial Computing in the Forest Service</vt:lpstr>
      <vt:lpstr>The goal: understand how our landscape has changed in the past, and monitor how it continues to change.  </vt:lpstr>
      <vt:lpstr>The tool: Google Earth Engine (GEE)</vt:lpstr>
      <vt:lpstr>GEE’s freely-available satellite imagery and cloud computation make LCMS possible. Thousands of images are available, dating back to 1984.  </vt:lpstr>
      <vt:lpstr>Continental-scale computation Example USFS Use Cases</vt:lpstr>
      <vt:lpstr>Continental-scale computation Example USFS Use Cases</vt:lpstr>
      <vt:lpstr>GTAC Use Case</vt:lpstr>
      <vt:lpstr>GTAC Use Case</vt:lpstr>
      <vt:lpstr>1.2: Overview of LCMS</vt:lpstr>
      <vt:lpstr>LCMS: The Story of a Place</vt:lpstr>
      <vt:lpstr>LCMS: The Story of a Place</vt:lpstr>
      <vt:lpstr>Current data coverage</vt:lpstr>
      <vt:lpstr>Current data coverage</vt:lpstr>
      <vt:lpstr>Planned data coverage</vt:lpstr>
      <vt:lpstr>LCMS Products - Change</vt:lpstr>
      <vt:lpstr>LCMS Products</vt:lpstr>
      <vt:lpstr>LCMS Products</vt:lpstr>
      <vt:lpstr>LCMS Products</vt:lpstr>
      <vt:lpstr>LCMS Products</vt:lpstr>
      <vt:lpstr>LCMS Products</vt:lpstr>
      <vt:lpstr>Satellite Data Record</vt:lpstr>
      <vt:lpstr>Satellite Data Record</vt:lpstr>
      <vt:lpstr>Satellite Data Record</vt:lpstr>
      <vt:lpstr>1.3: LCMS Workflow</vt:lpstr>
      <vt:lpstr>LCMS Workflow</vt:lpstr>
      <vt:lpstr>LCMS Workflow</vt:lpstr>
      <vt:lpstr>LCMS Workflow Landsat and Sentinel-2 composites</vt:lpstr>
      <vt:lpstr>LCMS Workflow Landsat and Sentinel-2 composites</vt:lpstr>
      <vt:lpstr>LCMS Workflow LandTrendr</vt:lpstr>
      <vt:lpstr>LCMS Workflow LandTrendr</vt:lpstr>
      <vt:lpstr>LCMS Workflow Continuous Change Detection and Classification (CCDC)</vt:lpstr>
      <vt:lpstr>LCMS Workflow Temporal segmentation</vt:lpstr>
      <vt:lpstr>LCMS Workflow Training Data</vt:lpstr>
      <vt:lpstr>LCMS Workflow Training Data</vt:lpstr>
      <vt:lpstr>LCMS Workflow Training Data - Manual Interpretation</vt:lpstr>
      <vt:lpstr>LCMS Workflow Training Data - Manual Interpretation</vt:lpstr>
      <vt:lpstr>LCMS Workflow Training Data - Manual Interpretation</vt:lpstr>
      <vt:lpstr>LCMS Workflow Training Data - Manual Interpretation</vt:lpstr>
      <vt:lpstr>LCMS Workflow Terrain variables</vt:lpstr>
      <vt:lpstr>LCMS Workflow Statistical models</vt:lpstr>
      <vt:lpstr>LCMS Workflow Statistical models</vt:lpstr>
      <vt:lpstr>LCMS Workflow Statistical models</vt:lpstr>
      <vt:lpstr>LCMS Workflow Statistical models</vt:lpstr>
      <vt:lpstr>LCMS Raw Products Probability</vt:lpstr>
      <vt:lpstr>LCMS Raw Products Probability</vt:lpstr>
      <vt:lpstr>LCMS Workflow Map assemblage</vt:lpstr>
      <vt:lpstr>LCMS Workflow Map assemblage</vt:lpstr>
      <vt:lpstr>LCMS Workflow Map assemblage</vt:lpstr>
      <vt:lpstr>LCMS Workflow Map assemblage</vt:lpstr>
      <vt:lpstr>1.4: LCMS Applications</vt:lpstr>
      <vt:lpstr>Example applications</vt:lpstr>
      <vt:lpstr>Example applications</vt:lpstr>
      <vt:lpstr>Case Study: Colorado Front Range</vt:lpstr>
      <vt:lpstr>Case Study: Colorado Front Range</vt:lpstr>
      <vt:lpstr>Case Study: Colorado Front Range </vt:lpstr>
      <vt:lpstr>Case Study: Colorado Front Range </vt:lpstr>
      <vt:lpstr>Case Study: Colorado Front Range </vt:lpstr>
      <vt:lpstr>Case Study: Colorado Front Range </vt:lpstr>
      <vt:lpstr>Case Study: Colorado Front Range </vt:lpstr>
      <vt:lpstr>Case Study: Colorado Front Range </vt:lpstr>
      <vt:lpstr>Case Study: Colorado Front Range </vt:lpstr>
      <vt:lpstr>Case Study: Colorado Front Range</vt:lpstr>
      <vt:lpstr>Case Study: Colorado Front Range</vt:lpstr>
      <vt:lpstr>Case Study: Colorado Front Range</vt:lpstr>
      <vt:lpstr>Case Study: Colorado Front Range</vt:lpstr>
      <vt:lpstr>Case Study: Colorado Front Range </vt:lpstr>
      <vt:lpstr>Case Study: Colorado Front Range </vt:lpstr>
      <vt:lpstr>Case Study: Colorado Front Range </vt:lpstr>
      <vt:lpstr>Questions?</vt:lpstr>
      <vt:lpstr>Break – 15 minutes</vt:lpstr>
      <vt:lpstr>2.1: LCMS Data Explorer Demo</vt:lpstr>
      <vt:lpstr>Meet the LCMS Data Explorer.</vt:lpstr>
      <vt:lpstr>2.2: LCMS Data in ArcPro</vt:lpstr>
      <vt:lpstr>PowerPoint Presentation</vt:lpstr>
      <vt:lpstr>2.3: LCMS Data in the GEE Catalog</vt:lpstr>
      <vt:lpstr>PowerPoint Presentation</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Mapping our Future Together</dc:title>
  <dc:creator>Clark, Jess -FS</dc:creator>
  <cp:lastModifiedBy>Hardwick, Elizabeth (CTR) - FS, UT</cp:lastModifiedBy>
  <cp:revision>64</cp:revision>
  <dcterms:created xsi:type="dcterms:W3CDTF">2021-11-24T17:13:14Z</dcterms:created>
  <dcterms:modified xsi:type="dcterms:W3CDTF">2026-04-13T17:26:51Z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0x0101003F57FE493B1F6F4381B251DA17AB44BD</vt:lpwstr>
  </property>
</Properties>
</file>